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91" r:id="rId3"/>
    <p:sldId id="313" r:id="rId4"/>
    <p:sldId id="314" r:id="rId5"/>
    <p:sldId id="316" r:id="rId6"/>
    <p:sldId id="317" r:id="rId7"/>
    <p:sldId id="305" r:id="rId8"/>
    <p:sldId id="319" r:id="rId9"/>
    <p:sldId id="318" r:id="rId10"/>
    <p:sldId id="320" r:id="rId11"/>
    <p:sldId id="321" r:id="rId12"/>
    <p:sldId id="322" r:id="rId13"/>
    <p:sldId id="310" r:id="rId14"/>
    <p:sldId id="323" r:id="rId15"/>
    <p:sldId id="311" r:id="rId16"/>
    <p:sldId id="295" r:id="rId17"/>
    <p:sldId id="304" r:id="rId18"/>
    <p:sldId id="312" r:id="rId19"/>
    <p:sldId id="297" r:id="rId20"/>
    <p:sldId id="326" r:id="rId21"/>
    <p:sldId id="324" r:id="rId22"/>
    <p:sldId id="309" r:id="rId23"/>
    <p:sldId id="325" r:id="rId24"/>
    <p:sldId id="301" r:id="rId25"/>
    <p:sldId id="298" r:id="rId26"/>
    <p:sldId id="332" r:id="rId27"/>
    <p:sldId id="330" r:id="rId28"/>
    <p:sldId id="331" r:id="rId29"/>
    <p:sldId id="327" r:id="rId30"/>
    <p:sldId id="328" r:id="rId31"/>
    <p:sldId id="293" r:id="rId32"/>
    <p:sldId id="329" r:id="rId33"/>
    <p:sldId id="303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mitrii Shukalovich" initials="DS" lastIdx="1" clrIdx="0">
    <p:extLst>
      <p:ext uri="{19B8F6BF-5375-455C-9EA6-DF929625EA0E}">
        <p15:presenceInfo xmlns:p15="http://schemas.microsoft.com/office/powerpoint/2012/main" userId="52d60888824cd64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9790"/>
    <a:srgbClr val="7BD06B"/>
    <a:srgbClr val="FFF3CE"/>
    <a:srgbClr val="FF977E"/>
    <a:srgbClr val="FF3C4D"/>
    <a:srgbClr val="BE81FF"/>
    <a:srgbClr val="B14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53"/>
    <p:restoredTop sz="94666"/>
  </p:normalViewPr>
  <p:slideViewPr>
    <p:cSldViewPr snapToGrid="0" snapToObjects="1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4T07:33:13.2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4T07:33:13.61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10 0,'-4'0,"-2"0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4T07:33:14.32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4T07:33:14.79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4T07:33:16.94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1,'0'4,"0"6,0 5,0 4,0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4T07:33:17.32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4T07:33:19.04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4T07:33:19.60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4B2FB-B784-D24F-9169-7AB2005BB638}" type="datetimeFigureOut">
              <a:rPr lang="ru-RU" smtClean="0"/>
              <a:t>07.04.2024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62C1F-AD22-DF4D-84D3-9FA7BC298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128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767915-3032-7C4E-AF1D-64B4886F74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9222D80-75C9-8E46-9D35-F5AD8F2392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F57EF1-0E5D-DD4A-8390-F64EA42BE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3CB50-F7D2-394C-975F-ADD23A6E4DFC}" type="datetime1">
              <a:rPr lang="ru-RU" smtClean="0"/>
              <a:t>07.04.2024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D0B876-0EBA-674E-8633-FAE2DCA87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F2CA9E-924B-ED49-B051-90B0AC0FE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168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2E38C6-BD60-E449-9569-2B0F0A3DA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27A807-64F5-8D49-9433-6F408402E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BA3E69-D434-E041-84FD-713ADE4EC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2608-0EBB-F942-90FC-A4E244F8553E}" type="datetime1">
              <a:rPr lang="ru-RU" smtClean="0"/>
              <a:t>07.04.2024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FABDCA-6CD7-E84A-9328-CFF970458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13E664-FBA7-3D49-A356-D7E3A3FB8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14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8BAFAF-3D2A-B148-A694-309491BB9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D7F6F6-21BC-5747-B495-0432D7A50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5E9890-8712-6E48-9543-14324940B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FC691-D7D2-774F-AA7E-1C82C182F795}" type="datetime1">
              <a:rPr lang="ru-RU" smtClean="0"/>
              <a:t>07.04.2024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4F51CF-E0D2-BE43-BF67-EC9CFA31C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8242AE-8157-D045-8586-AD995948B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598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867D38-0FC2-8947-B6E1-776C85337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372A8D-05BD-034D-A3EB-4EE14A1480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2E6B6D-EA09-8242-BF9C-97EA40020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2229D1-B824-E546-9251-29CD84FED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EC5FE-11EA-D74B-ABDC-512C0FB13FBB}" type="datetime1">
              <a:rPr lang="ru-RU" smtClean="0"/>
              <a:t>07.04.2024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AD6C32-412F-314A-8101-8B232675D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EBEA07-085D-9646-B89C-78E9C95E3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931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B8B730-CD53-B14B-945A-213CE7BEC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F28540-9DD8-ED4C-A464-620C7CE03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520A535-7DB4-D144-B3AA-FD57B5EEC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26E1DEA-92A3-AF44-8B8A-76B5204EC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BFDAB4F-B83D-2A45-BA08-C28A996408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8B70CA6-DCDF-2849-83F8-A3DB05518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85C5-6A1F-1044-A3BF-717B4B860E33}" type="datetime1">
              <a:rPr lang="ru-RU" smtClean="0"/>
              <a:t>07.04.2024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63FCFA-DC36-3A49-A05B-7FBEB7FCD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EB52F7C-4851-4A46-A752-0B2BEBBFB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885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37E64-6F60-6A41-8119-39091C024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7102429-F31B-E64C-B229-0D0FCF71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D0788-6F9A-F140-A6AA-667F6F60A9DE}" type="datetime1">
              <a:rPr lang="ru-RU" smtClean="0"/>
              <a:t>07.04.2024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F823C69-5EEC-0847-9F83-000DE8A8F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5AAA4FE-CE9B-2349-8B42-CEE02F56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170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1F06871-A5D6-2144-A513-D1D3FCEF8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46D6-B37E-464D-A58F-089438DD0C63}" type="datetime1">
              <a:rPr lang="ru-RU" smtClean="0"/>
              <a:t>07.04.2024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E5CDDFD-5E8F-C44E-BEC8-84E09EBCB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8F5F7C-DB64-A644-B326-6D7CF0313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876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F855E9-DD66-FE4B-A039-159CCAFB2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0C7251-493B-3D49-A4E4-16D0EFC56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87E20B-7A61-4544-984E-9448BFF534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70B97C-1FAB-714D-81CB-668A33A0E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57A-76C4-1441-8D68-1C9DA5558199}" type="datetime1">
              <a:rPr lang="ru-RU" smtClean="0"/>
              <a:t>07.04.2024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53DEFC-EB0E-DC48-890F-0A6F0514B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6068F4-CC34-9343-95BD-EDB90B52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853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1FE458-0229-2641-AB78-AFE5C9C6D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773628A-5762-B94E-B166-F121141F9E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0B1EC4E-02FF-2146-A5A7-C72A3018B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6AA542-D618-C94B-ADEC-0653C04F8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BA68-4159-FB42-8DB8-3F8C8E6960B7}" type="datetime1">
              <a:rPr lang="ru-RU" smtClean="0"/>
              <a:t>07.04.2024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01E7F7-4B8D-5341-9212-5D2FCAC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AA7D0B-7849-5B4A-B8B0-B926FBD87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CE8348-5E59-7D4C-B44D-46D4806A7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A4677DC-2904-0342-8712-316875EE64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B0FC90-681B-104C-B875-95C58BB16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7923-1981-B044-A8D7-2C90A9FEF179}" type="datetime1">
              <a:rPr lang="ru-RU" smtClean="0"/>
              <a:t>07.04.2024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BD7471-3688-B243-9320-D9E10817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E7FCA1-196E-FF40-BDA7-89105BC1B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113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A040016-EDFD-2143-92A0-30D84F4B69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B35997-5EBB-5A4A-9747-A8FD98545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457681-43A1-2648-AC07-FAB547308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6FABA-0DD2-664C-AC90-661DF38967AF}" type="datetime1">
              <a:rPr lang="ru-RU" smtClean="0"/>
              <a:t>07.04.2024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2A0C63-41B5-0A43-A234-4522B3B66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A9AD4F-0FA9-4A47-9E8C-4879737B4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470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99BB7-9A3A-E648-94D3-B3C298D31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CBEE68-67F1-5247-B0FF-F577598879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0C2DDC-4A9D-D04A-ACD0-B693E1C503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056E9-48FC-B441-A913-C8B6CFA4E53C}" type="datetime1">
              <a:rPr lang="ru-RU" smtClean="0"/>
              <a:t>07.04.2024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84BC5F-37F8-5D40-88A6-B406EE4CD8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908DD0-D929-4A4C-B88B-1EEA47909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7B4E1-6A67-3E40-AF28-105DDDF83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80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5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customXml" Target="../ink/ink8.xml"/><Relationship Id="rId3" Type="http://schemas.openxmlformats.org/officeDocument/2006/relationships/image" Target="../media/image5.emf"/><Relationship Id="rId7" Type="http://schemas.openxmlformats.org/officeDocument/2006/relationships/customXml" Target="../ink/ink3.xml"/><Relationship Id="rId12" Type="http://schemas.openxmlformats.org/officeDocument/2006/relationships/customXml" Target="../ink/ink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customXml" Target="../ink/ink6.xml"/><Relationship Id="rId5" Type="http://schemas.openxmlformats.org/officeDocument/2006/relationships/image" Target="../media/image6.png"/><Relationship Id="rId10" Type="http://schemas.openxmlformats.org/officeDocument/2006/relationships/image" Target="../media/image80.png"/><Relationship Id="rId4" Type="http://schemas.openxmlformats.org/officeDocument/2006/relationships/customXml" Target="../ink/ink1.xml"/><Relationship Id="rId9" Type="http://schemas.openxmlformats.org/officeDocument/2006/relationships/customXml" Target="../ink/ink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BAEB69F-B62A-6241-88FF-742A028DFC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50" t="25011" r="57404" b="20145"/>
          <a:stretch/>
        </p:blipFill>
        <p:spPr>
          <a:xfrm>
            <a:off x="6509832" y="5717871"/>
            <a:ext cx="1117022" cy="114012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B7BE88D-CFE2-B941-84DA-8E7D5214A4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525" t="25592" r="10295" b="24660"/>
          <a:stretch/>
        </p:blipFill>
        <p:spPr>
          <a:xfrm>
            <a:off x="8462290" y="5770893"/>
            <a:ext cx="1231273" cy="89309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2EF054-96D9-E942-9FBB-9E2C24F9BF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EA1FA50-E8A2-7E4D-B46B-98A0F89F5E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9293" y="4247136"/>
            <a:ext cx="4190260" cy="1140129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Тренер сборной команды России </a:t>
            </a:r>
          </a:p>
          <a:p>
            <a:pPr algn="l"/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Шукалович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Дмитрий Александрович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CFFAB62-F8F0-754D-8F78-15E4047B84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534" y="-55830"/>
            <a:ext cx="1676932" cy="167693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4646B0E-B4D5-5546-B5E7-26E15FCFF3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4890" y="5698069"/>
            <a:ext cx="1430154" cy="103874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3F38EE0-06C4-0A4F-87B8-7E4280F8CA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0480" y="5770709"/>
            <a:ext cx="1613916" cy="86459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4FAFB0-FF88-1C4A-A615-E3AB59B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2223" y="1470735"/>
            <a:ext cx="9567554" cy="194515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5400" b="1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Подготовка спортивного резерва в биатлоне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E0F2AA19-282A-4DF6-B009-CA34D7B07E6A}"/>
              </a:ext>
            </a:extLst>
          </p:cNvPr>
          <p:cNvSpPr txBox="1">
            <a:spLocks/>
          </p:cNvSpPr>
          <p:nvPr/>
        </p:nvSpPr>
        <p:spPr>
          <a:xfrm>
            <a:off x="8788893" y="4648435"/>
            <a:ext cx="2539014" cy="3375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b="1" dirty="0">
                <a:solidFill>
                  <a:srgbClr val="002060"/>
                </a:solidFill>
              </a:rPr>
              <a:t>Костомукша, 04.2024</a:t>
            </a:r>
          </a:p>
        </p:txBody>
      </p:sp>
    </p:spTree>
    <p:extLst>
      <p:ext uri="{BB962C8B-B14F-4D97-AF65-F5344CB8AC3E}">
        <p14:creationId xmlns:p14="http://schemas.microsoft.com/office/powerpoint/2010/main" val="275839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2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093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проблемы подготовки спортивного резерва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F72324-138A-4AC0-95E2-BE8FAB17B7A4}"/>
              </a:ext>
            </a:extLst>
          </p:cNvPr>
          <p:cNvSpPr txBox="1"/>
          <p:nvPr/>
        </p:nvSpPr>
        <p:spPr>
          <a:xfrm>
            <a:off x="1765128" y="1750113"/>
            <a:ext cx="406523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«Системным «пороком» современной практики подготовки юных спортсменов является слишком раннее начало соревновательной деятельности на фоне еще не сформированных двигательных и технических навыков»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В.Г.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Бауер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Ю.М.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Шаруненко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CC0931-04EB-4C55-9305-932E43F199F5}"/>
              </a:ext>
            </a:extLst>
          </p:cNvPr>
          <p:cNvSpPr txBox="1"/>
          <p:nvPr/>
        </p:nvSpPr>
        <p:spPr>
          <a:xfrm>
            <a:off x="6577983" y="1830784"/>
            <a:ext cx="44480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«Уровень максимального проявления спортивных достижений юных спортсменов редко соответствует уровню их здоровья и физической дееспособности»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В.Г.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Бауер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Ю.М.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Шаруненко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891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3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093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Генетические маркеры в  отборе и прогнозировании высоких  спортивных  достижений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F3D92C-AF09-47CB-91B8-D12A0899F515}"/>
              </a:ext>
            </a:extLst>
          </p:cNvPr>
          <p:cNvSpPr txBox="1"/>
          <p:nvPr/>
        </p:nvSpPr>
        <p:spPr>
          <a:xfrm>
            <a:off x="2123303" y="1647369"/>
            <a:ext cx="785889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Генетический вклад в 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к </a:t>
            </a:r>
            <a:r>
              <a:rPr lang="ru-RU" sz="20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тренируемости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высок и в отношении отдельных показателей может достигать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75-85%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(Сологуб, Таймазов, 2000). Проявляется это в том, что на один и тот же объем тренирующих воздействий одни спортсмены отвечают ярко выраженными долговременными реакциями, а другие незначительными. Например, 6-месячная тренировка преимущественно аэробной направленности испытуемых представляющих однородную группу по возрасту и морфофункциональным возможностям приводит к различным результатам в зависимости от индивидуальных особенностей занимающихся. Прирост уровня МПК у одних испытуемых не превышает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2-3 мл/кг мин (4-6%)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у других достигает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12-14 мл/кг мин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(примерно 25-30%).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сердечного выброса также колеблется в широких пределах -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0,5-1 л/мин до 4-5 л/мин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1783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4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093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Наследуемость основных морфофункциональных признаков человека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AE5D3114-AC17-44A8-872B-86680DE9A3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810017"/>
              </p:ext>
            </p:extLst>
          </p:nvPr>
        </p:nvGraphicFramePr>
        <p:xfrm>
          <a:off x="1244600" y="1520133"/>
          <a:ext cx="9715500" cy="4792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21705">
                  <a:extLst>
                    <a:ext uri="{9D8B030D-6E8A-4147-A177-3AD203B41FA5}">
                      <a16:colId xmlns:a16="http://schemas.microsoft.com/office/drawing/2014/main" val="2732448805"/>
                    </a:ext>
                  </a:extLst>
                </a:gridCol>
                <a:gridCol w="2793795">
                  <a:extLst>
                    <a:ext uri="{9D8B030D-6E8A-4147-A177-3AD203B41FA5}">
                      <a16:colId xmlns:a16="http://schemas.microsoft.com/office/drawing/2014/main" val="2649484225"/>
                    </a:ext>
                  </a:extLst>
                </a:gridCol>
              </a:tblGrid>
              <a:tr h="53245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Наследуемость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335844"/>
                  </a:ext>
                </a:extLst>
              </a:tr>
              <a:tr h="532459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тела, верхних и нижних конечностей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818722"/>
                  </a:ext>
                </a:extLst>
              </a:tr>
              <a:tr h="532459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туловища, плеча и предплечья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60106"/>
                  </a:ext>
                </a:extLst>
              </a:tr>
              <a:tr h="532459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Ширина плеч и таза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Значительная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241277"/>
                  </a:ext>
                </a:extLst>
              </a:tr>
              <a:tr h="532459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Окружность шеи,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плеча, предплечья, бедра, голени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4379871"/>
                  </a:ext>
                </a:extLst>
              </a:tr>
              <a:tr h="532459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тела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Значительная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3983814"/>
                  </a:ext>
                </a:extLst>
              </a:tr>
              <a:tr h="532459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Соотношение БМВ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ММВ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783650"/>
                  </a:ext>
                </a:extLst>
              </a:tr>
              <a:tr h="532459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Анаэробная производительность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Значительная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1572447"/>
                  </a:ext>
                </a:extLst>
              </a:tr>
              <a:tr h="532459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Аэробная производительность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Значительная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297179"/>
                  </a:ext>
                </a:extLst>
              </a:tr>
            </a:tbl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6D3450B-238A-448C-B6FE-C5E2011B3901}"/>
              </a:ext>
            </a:extLst>
          </p:cNvPr>
          <p:cNvSpPr/>
          <p:nvPr/>
        </p:nvSpPr>
        <p:spPr>
          <a:xfrm>
            <a:off x="6431231" y="6326045"/>
            <a:ext cx="4528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McGue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Thomas J. Bouchard, Jr, 199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99785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5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093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Наследуемость основных двигательных качеств человека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6D3450B-238A-448C-B6FE-C5E2011B3901}"/>
              </a:ext>
            </a:extLst>
          </p:cNvPr>
          <p:cNvSpPr/>
          <p:nvPr/>
        </p:nvSpPr>
        <p:spPr>
          <a:xfrm>
            <a:off x="6431231" y="6326045"/>
            <a:ext cx="4528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McGue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Thomas J. Bouchard, Jr, 199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EBD1411E-C653-4F44-857E-AF3A11135A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688495"/>
              </p:ext>
            </p:extLst>
          </p:nvPr>
        </p:nvGraphicFramePr>
        <p:xfrm>
          <a:off x="1259853" y="1530588"/>
          <a:ext cx="9715500" cy="481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21705">
                  <a:extLst>
                    <a:ext uri="{9D8B030D-6E8A-4147-A177-3AD203B41FA5}">
                      <a16:colId xmlns:a16="http://schemas.microsoft.com/office/drawing/2014/main" val="2732448805"/>
                    </a:ext>
                  </a:extLst>
                </a:gridCol>
                <a:gridCol w="2793795">
                  <a:extLst>
                    <a:ext uri="{9D8B030D-6E8A-4147-A177-3AD203B41FA5}">
                      <a16:colId xmlns:a16="http://schemas.microsoft.com/office/drawing/2014/main" val="2649484225"/>
                    </a:ext>
                  </a:extLst>
                </a:gridCol>
              </a:tblGrid>
              <a:tr h="48175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Наследуемость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335844"/>
                  </a:ext>
                </a:extLst>
              </a:tr>
              <a:tr h="48175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простой двигательной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реакции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818722"/>
                  </a:ext>
                </a:extLst>
              </a:tr>
              <a:tr h="48175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простых движений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Значительная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60106"/>
                  </a:ext>
                </a:extLst>
              </a:tr>
              <a:tr h="48175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Максимальная статическая сила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Значительная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241277"/>
                  </a:ext>
                </a:extLst>
              </a:tr>
              <a:tr h="48175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Максимальная динамическая сила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4379871"/>
                  </a:ext>
                </a:extLst>
              </a:tr>
              <a:tr h="48175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Скоростная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сила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Значительная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3983814"/>
                  </a:ext>
                </a:extLst>
              </a:tr>
              <a:tr h="48175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Координация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783650"/>
                  </a:ext>
                </a:extLst>
              </a:tr>
              <a:tr h="48175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Гибкость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Значительная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1572447"/>
                  </a:ext>
                </a:extLst>
              </a:tr>
              <a:tr h="48175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Локальная мышечная выносливость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Значительная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297179"/>
                  </a:ext>
                </a:extLst>
              </a:tr>
              <a:tr h="48175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Глобальная мышечная выносливость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5326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2886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6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093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Наследуемость и семейное сходство в отношении показателей функциональных возможностей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6D3450B-238A-448C-B6FE-C5E2011B3901}"/>
              </a:ext>
            </a:extLst>
          </p:cNvPr>
          <p:cNvSpPr/>
          <p:nvPr/>
        </p:nvSpPr>
        <p:spPr>
          <a:xfrm>
            <a:off x="6446484" y="6086471"/>
            <a:ext cx="4528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McGue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Thomas J. Bouchard, Jr, 199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C5214A75-2DF2-4081-A574-9140798648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311098"/>
              </p:ext>
            </p:extLst>
          </p:nvPr>
        </p:nvGraphicFramePr>
        <p:xfrm>
          <a:off x="1259852" y="1668992"/>
          <a:ext cx="9715501" cy="4073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5829">
                  <a:extLst>
                    <a:ext uri="{9D8B030D-6E8A-4147-A177-3AD203B41FA5}">
                      <a16:colId xmlns:a16="http://schemas.microsoft.com/office/drawing/2014/main" val="2732448805"/>
                    </a:ext>
                  </a:extLst>
                </a:gridCol>
                <a:gridCol w="2169836">
                  <a:extLst>
                    <a:ext uri="{9D8B030D-6E8A-4147-A177-3AD203B41FA5}">
                      <a16:colId xmlns:a16="http://schemas.microsoft.com/office/drawing/2014/main" val="2649484225"/>
                    </a:ext>
                  </a:extLst>
                </a:gridCol>
                <a:gridCol w="2169836">
                  <a:extLst>
                    <a:ext uri="{9D8B030D-6E8A-4147-A177-3AD203B41FA5}">
                      <a16:colId xmlns:a16="http://schemas.microsoft.com/office/drawing/2014/main" val="3750292289"/>
                    </a:ext>
                  </a:extLst>
                </a:gridCol>
              </a:tblGrid>
              <a:tr h="48175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Наследуемость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сходство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335844"/>
                  </a:ext>
                </a:extLst>
              </a:tr>
              <a:tr h="48175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Максимальное потребление кислорода (МПК)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Значительная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Значительная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818722"/>
                  </a:ext>
                </a:extLst>
              </a:tr>
              <a:tr h="48175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сердца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Значительная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60106"/>
                  </a:ext>
                </a:extLst>
              </a:tr>
              <a:tr h="48175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Систолический объем и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сердечный выброс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241277"/>
                  </a:ext>
                </a:extLst>
              </a:tr>
              <a:tr h="48175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Гипертрофия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мышц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Значительная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4379871"/>
                  </a:ext>
                </a:extLst>
              </a:tr>
              <a:tr h="48175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Окислительный потенциал мышц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Значительная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3983814"/>
                  </a:ext>
                </a:extLst>
              </a:tr>
              <a:tr h="48175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Окисление липидных субстратов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783650"/>
                  </a:ext>
                </a:extLst>
              </a:tr>
              <a:tr h="48175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Мобилизация липидов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1572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9192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7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093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Сенситивные периоды в развитии физических качеств юных спортсменов</a:t>
            </a: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1689A830-DA0E-4067-A73A-4DD3932C44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029266"/>
              </p:ext>
            </p:extLst>
          </p:nvPr>
        </p:nvGraphicFramePr>
        <p:xfrm>
          <a:off x="3160450" y="1536631"/>
          <a:ext cx="5960456" cy="48422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0626">
                  <a:extLst>
                    <a:ext uri="{9D8B030D-6E8A-4147-A177-3AD203B41FA5}">
                      <a16:colId xmlns:a16="http://schemas.microsoft.com/office/drawing/2014/main" val="261842413"/>
                    </a:ext>
                  </a:extLst>
                </a:gridCol>
                <a:gridCol w="4132305">
                  <a:extLst>
                    <a:ext uri="{9D8B030D-6E8A-4147-A177-3AD203B41FA5}">
                      <a16:colId xmlns:a16="http://schemas.microsoft.com/office/drawing/2014/main" val="1044730454"/>
                    </a:ext>
                  </a:extLst>
                </a:gridCol>
                <a:gridCol w="1367525">
                  <a:extLst>
                    <a:ext uri="{9D8B030D-6E8A-4147-A177-3AD203B41FA5}">
                      <a16:colId xmlns:a16="http://schemas.microsoft.com/office/drawing/2014/main" val="1774212818"/>
                    </a:ext>
                  </a:extLst>
                </a:gridCol>
              </a:tblGrid>
              <a:tr h="5814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Физическое качество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Периоды развития, лет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2999750"/>
                  </a:ext>
                </a:extLst>
              </a:tr>
              <a:tr h="351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14-17 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12432078"/>
                  </a:ext>
                </a:extLst>
              </a:tr>
              <a:tr h="351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Выносливость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9-10, 12-13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483482"/>
                  </a:ext>
                </a:extLst>
              </a:tr>
              <a:tr h="351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Быстрота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9-10, 12-13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49378906"/>
                  </a:ext>
                </a:extLst>
              </a:tr>
              <a:tr h="351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Гибкость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6-8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530015"/>
                  </a:ext>
                </a:extLst>
              </a:tr>
              <a:tr h="351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Ловкость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9-12, 16-17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64748696"/>
                  </a:ext>
                </a:extLst>
              </a:tr>
              <a:tr h="351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Скоростно-силовые качества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9-10, 14-17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01851"/>
                  </a:ext>
                </a:extLst>
              </a:tr>
              <a:tr h="351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Абсолютная сила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14-17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45519352"/>
                  </a:ext>
                </a:extLst>
              </a:tr>
              <a:tr h="3904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Специальная выносливость (спринтерская)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14-16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437853"/>
                  </a:ext>
                </a:extLst>
              </a:tr>
              <a:tr h="351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Анаэробные возможности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13-15, 17-19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94801"/>
                  </a:ext>
                </a:extLst>
              </a:tr>
              <a:tr h="351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движений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9-12, 14-16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140117"/>
                  </a:ext>
                </a:extLst>
              </a:tr>
              <a:tr h="351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 одиночного движения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9-13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51488501"/>
                  </a:ext>
                </a:extLst>
              </a:tr>
              <a:tr h="351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 двигательной реакции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9-12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8601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7472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8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093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подготовки юных спортсменов в циклических видах спорта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6D3450B-238A-448C-B6FE-C5E2011B3901}"/>
              </a:ext>
            </a:extLst>
          </p:cNvPr>
          <p:cNvSpPr/>
          <p:nvPr/>
        </p:nvSpPr>
        <p:spPr>
          <a:xfrm>
            <a:off x="2096426" y="2109274"/>
            <a:ext cx="79506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986B89-9E37-43DB-B749-FEA8870E873C}"/>
              </a:ext>
            </a:extLst>
          </p:cNvPr>
          <p:cNvSpPr txBox="1"/>
          <p:nvPr/>
        </p:nvSpPr>
        <p:spPr>
          <a:xfrm>
            <a:off x="1642647" y="2260470"/>
            <a:ext cx="8906706" cy="2213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сердца и ССС, как основа выносливости;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ловкости, координации, быстроты;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Обучение основам техники;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силовых способностей.</a:t>
            </a:r>
          </a:p>
        </p:txBody>
      </p:sp>
    </p:spTree>
    <p:extLst>
      <p:ext uri="{BB962C8B-B14F-4D97-AF65-F5344CB8AC3E}">
        <p14:creationId xmlns:p14="http://schemas.microsoft.com/office/powerpoint/2010/main" val="2975817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9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093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Отличие подготовка молодых спортсменов от опытных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6D3450B-238A-448C-B6FE-C5E2011B3901}"/>
              </a:ext>
            </a:extLst>
          </p:cNvPr>
          <p:cNvSpPr/>
          <p:nvPr/>
        </p:nvSpPr>
        <p:spPr>
          <a:xfrm>
            <a:off x="2096426" y="2109274"/>
            <a:ext cx="79506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986B89-9E37-43DB-B749-FEA8870E873C}"/>
              </a:ext>
            </a:extLst>
          </p:cNvPr>
          <p:cNvSpPr txBox="1"/>
          <p:nvPr/>
        </p:nvSpPr>
        <p:spPr>
          <a:xfrm>
            <a:off x="1013534" y="1760677"/>
            <a:ext cx="1016493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FF0000"/>
              </a:buClr>
              <a:buSzPct val="105000"/>
              <a:buFont typeface="Wingdings" panose="05000000000000000000" pitchFamily="2" charset="2"/>
              <a:buChar char="q"/>
            </a:pP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Меньшими абсолютными объемами LIT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орошо известно, что большие объемы аэробной нагрузки отрицательно сказываются на силовой, скоростно-силовой и спринтерской подготовке, которые необходимы для полноценного возрастного формирования ОДА и сенсорных систем;</a:t>
            </a:r>
          </a:p>
          <a:p>
            <a:pPr marL="285750" indent="-285750" algn="just">
              <a:buClr>
                <a:srgbClr val="FF0000"/>
              </a:buClr>
              <a:buSzPct val="105000"/>
              <a:buFont typeface="Wingdings" panose="05000000000000000000" pitchFamily="2" charset="2"/>
              <a:buChar char="q"/>
            </a:pP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«Блоковой», а не «распределенной» системой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применения силовых и скоростно-силовых упражнений, так как при этом эффективнее решается задача «развития», а не только «поддержания» высоких сократительных способностей мышц спортсменов.</a:t>
            </a:r>
          </a:p>
          <a:p>
            <a:pPr marL="285750" indent="-285750" algn="just">
              <a:buClr>
                <a:srgbClr val="FF0000"/>
              </a:buClr>
              <a:buSzPct val="105000"/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обще-подготовительном (накопительном) периоде 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средств HIT (</a:t>
            </a:r>
            <a:r>
              <a:rPr lang="en-US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MIT)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отличаться по биомеханической структуре от основного соревновательного упражнения (бег в гору, имитация и т.п.).  Эти средства иногда называют средствами для развития «силовой выносливости» или, даже, «силы»;</a:t>
            </a:r>
          </a:p>
          <a:p>
            <a:pPr marL="285750" indent="-285750" algn="just">
              <a:buClr>
                <a:srgbClr val="FF0000"/>
              </a:buClr>
              <a:buSzPct val="105000"/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предсоревновательном (трансформирующем) периоде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HIT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проводится с использованием соревновательных упражнений. В этот период осуществляется трансформирующая тренировка, в процессе которой происходит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сонастройка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различных систем организма.</a:t>
            </a:r>
          </a:p>
        </p:txBody>
      </p:sp>
    </p:spTree>
    <p:extLst>
      <p:ext uri="{BB962C8B-B14F-4D97-AF65-F5344CB8AC3E}">
        <p14:creationId xmlns:p14="http://schemas.microsoft.com/office/powerpoint/2010/main" val="3327995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10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093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средств специальной физической подготовки (СФП)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6D3450B-238A-448C-B6FE-C5E2011B3901}"/>
              </a:ext>
            </a:extLst>
          </p:cNvPr>
          <p:cNvSpPr/>
          <p:nvPr/>
        </p:nvSpPr>
        <p:spPr>
          <a:xfrm>
            <a:off x="2096426" y="2109274"/>
            <a:ext cx="79506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5A29155-708C-4A5D-8568-701860E1FE77}"/>
              </a:ext>
            </a:extLst>
          </p:cNvPr>
          <p:cNvSpPr/>
          <p:nvPr/>
        </p:nvSpPr>
        <p:spPr>
          <a:xfrm>
            <a:off x="606709" y="2514115"/>
            <a:ext cx="3059769" cy="18801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 соревновательные упражнения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38B3218-0E1A-41AF-ACD6-6A43784DDDDC}"/>
              </a:ext>
            </a:extLst>
          </p:cNvPr>
          <p:cNvSpPr/>
          <p:nvPr/>
        </p:nvSpPr>
        <p:spPr>
          <a:xfrm>
            <a:off x="4489915" y="2518661"/>
            <a:ext cx="3059769" cy="18801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Биомеханически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подобные упражнения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9F9A967-D552-487C-A667-296BBA85553B}"/>
              </a:ext>
            </a:extLst>
          </p:cNvPr>
          <p:cNvSpPr/>
          <p:nvPr/>
        </p:nvSpPr>
        <p:spPr>
          <a:xfrm>
            <a:off x="8340957" y="2514115"/>
            <a:ext cx="3059769" cy="18801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Морфологически подобные упражнения</a:t>
            </a:r>
          </a:p>
        </p:txBody>
      </p:sp>
    </p:spTree>
    <p:extLst>
      <p:ext uri="{BB962C8B-B14F-4D97-AF65-F5344CB8AC3E}">
        <p14:creationId xmlns:p14="http://schemas.microsoft.com/office/powerpoint/2010/main" val="1337044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11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093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средств подготовки лыжников-гонщиков различных возрастов с точки зрения эффективности тренировочного процесса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6D3450B-238A-448C-B6FE-C5E2011B3901}"/>
              </a:ext>
            </a:extLst>
          </p:cNvPr>
          <p:cNvSpPr/>
          <p:nvPr/>
        </p:nvSpPr>
        <p:spPr>
          <a:xfrm>
            <a:off x="2096426" y="2109274"/>
            <a:ext cx="79506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5A29155-708C-4A5D-8568-701860E1FE77}"/>
              </a:ext>
            </a:extLst>
          </p:cNvPr>
          <p:cNvSpPr/>
          <p:nvPr/>
        </p:nvSpPr>
        <p:spPr>
          <a:xfrm>
            <a:off x="618535" y="3906175"/>
            <a:ext cx="3059769" cy="21912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ОФП</a:t>
            </a:r>
          </a:p>
          <a:p>
            <a:pPr algn="ctr"/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СФП</a:t>
            </a:r>
          </a:p>
          <a:p>
            <a:pPr algn="ctr"/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ТТП</a:t>
            </a:r>
          </a:p>
          <a:p>
            <a:pPr algn="ctr"/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ЮНОШИ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38B3218-0E1A-41AF-ACD6-6A43784DDDDC}"/>
              </a:ext>
            </a:extLst>
          </p:cNvPr>
          <p:cNvSpPr/>
          <p:nvPr/>
        </p:nvSpPr>
        <p:spPr>
          <a:xfrm>
            <a:off x="4296839" y="3139256"/>
            <a:ext cx="3059769" cy="295814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СФП</a:t>
            </a:r>
          </a:p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ТТП</a:t>
            </a:r>
          </a:p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ЮНИОРЫ, МОЛОЖЕЖЬ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9F9A967-D552-487C-A667-296BBA85553B}"/>
              </a:ext>
            </a:extLst>
          </p:cNvPr>
          <p:cNvSpPr/>
          <p:nvPr/>
        </p:nvSpPr>
        <p:spPr>
          <a:xfrm>
            <a:off x="8030837" y="2200504"/>
            <a:ext cx="3059769" cy="389690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ТТП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СФП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состав сборной команды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970995BB-E108-4B51-B900-5C7056011232}"/>
              </a:ext>
            </a:extLst>
          </p:cNvPr>
          <p:cNvSpPr/>
          <p:nvPr/>
        </p:nvSpPr>
        <p:spPr>
          <a:xfrm>
            <a:off x="2055852" y="4355835"/>
            <a:ext cx="185135" cy="277884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1D895162-85BC-4A89-930D-742385A66A3B}"/>
              </a:ext>
            </a:extLst>
          </p:cNvPr>
          <p:cNvSpPr/>
          <p:nvPr/>
        </p:nvSpPr>
        <p:spPr>
          <a:xfrm>
            <a:off x="5734155" y="3950892"/>
            <a:ext cx="185135" cy="277884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id="{8A4A5847-AEA7-43CC-BA40-491D940A8FB7}"/>
              </a:ext>
            </a:extLst>
          </p:cNvPr>
          <p:cNvSpPr/>
          <p:nvPr/>
        </p:nvSpPr>
        <p:spPr>
          <a:xfrm>
            <a:off x="2055852" y="4872536"/>
            <a:ext cx="185135" cy="277884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C3CDF991-572B-4C93-8F05-170DC0EF5A57}"/>
              </a:ext>
            </a:extLst>
          </p:cNvPr>
          <p:cNvSpPr/>
          <p:nvPr/>
        </p:nvSpPr>
        <p:spPr>
          <a:xfrm>
            <a:off x="9468153" y="3377350"/>
            <a:ext cx="185135" cy="277884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023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12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093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 ОДХ 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спортсменов различного уровня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6D3450B-238A-448C-B6FE-C5E2011B3901}"/>
              </a:ext>
            </a:extLst>
          </p:cNvPr>
          <p:cNvSpPr/>
          <p:nvPr/>
        </p:nvSpPr>
        <p:spPr>
          <a:xfrm>
            <a:off x="2096426" y="2109274"/>
            <a:ext cx="79506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179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13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093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принципы тренировочного процесса в подготовке </a:t>
            </a:r>
            <a:r>
              <a:rPr lang="ru-RU" sz="22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спортсменов до 12 лет (учиться тренироваться)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CC0931-04EB-4C55-9305-932E43F199F5}"/>
              </a:ext>
            </a:extLst>
          </p:cNvPr>
          <p:cNvSpPr txBox="1"/>
          <p:nvPr/>
        </p:nvSpPr>
        <p:spPr>
          <a:xfrm>
            <a:off x="2701760" y="1804161"/>
            <a:ext cx="7858897" cy="4672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Мульти-спорт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 и игровая деятельность каждый день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Лыжная подготовка (не более 10-20% коньковые лыжные хода)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2-3 раза в неделю тренировка с личным тренером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Акцент на разнообразии и общей физической подготовке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и интенсивность в играх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забеги до 3 км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Тренировки по биатлону с октября по март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от стрельбы с упора к стрельбе с ремнем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Базовые стрелковые навыки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осознанности стрелковых действий через «контрольные точки»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459155-7C14-4E6F-A863-DB3B88F756A8}"/>
              </a:ext>
            </a:extLst>
          </p:cNvPr>
          <p:cNvSpPr txBox="1"/>
          <p:nvPr/>
        </p:nvSpPr>
        <p:spPr>
          <a:xfrm>
            <a:off x="432586" y="1959364"/>
            <a:ext cx="2008773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①</a:t>
            </a:r>
            <a:endParaRPr lang="ru-RU" sz="10500" dirty="0"/>
          </a:p>
        </p:txBody>
      </p:sp>
    </p:spTree>
    <p:extLst>
      <p:ext uri="{BB962C8B-B14F-4D97-AF65-F5344CB8AC3E}">
        <p14:creationId xmlns:p14="http://schemas.microsoft.com/office/powerpoint/2010/main" val="3034177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821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14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093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требования к </a:t>
            </a:r>
            <a:r>
              <a:rPr lang="ru-RU" sz="2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спортсменам 12 лет (учиться тренироваться)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CC0931-04EB-4C55-9305-932E43F199F5}"/>
              </a:ext>
            </a:extLst>
          </p:cNvPr>
          <p:cNvSpPr txBox="1"/>
          <p:nvPr/>
        </p:nvSpPr>
        <p:spPr>
          <a:xfrm>
            <a:off x="221073" y="1733292"/>
            <a:ext cx="5510085" cy="3449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buClr>
                <a:srgbClr val="FF0000"/>
              </a:buClr>
            </a:pPr>
            <a:r>
              <a:rPr lang="ru-RU" sz="1600" b="1" u="sng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ПОДГОТОВКА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Развить выносливость, технику и силу посредством игр и тренировок с высокой скоростью и интенсивностью;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Развить общую моторики;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Уметь переключаться между техниками конькового хода и способностью двигаться как на низкой, так и на высокой скорости;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Уметь создавать хорошее продвижение в двушажном, одношажном 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бесшажном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ходе;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Уметь продолжать разнообразную тренировку в течение 1,5 - 2 часов.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B6A2D2-6059-42E8-9770-4BA3D31B0AC0}"/>
              </a:ext>
            </a:extLst>
          </p:cNvPr>
          <p:cNvSpPr txBox="1"/>
          <p:nvPr/>
        </p:nvSpPr>
        <p:spPr>
          <a:xfrm>
            <a:off x="5917701" y="1733292"/>
            <a:ext cx="5845212" cy="4583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</a:pPr>
            <a:r>
              <a:rPr lang="ru-RU" sz="1600" b="1" u="sng" dirty="0">
                <a:solidFill>
                  <a:srgbClr val="CC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СТРЕЛКОВАЯ ПОДГОТОВКА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Узнать больше о стрельбе из пневматической винтовки;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Уметь воспроизводить общий результат при стрельбе с ремнем, как и при стрельбе с упором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Сформировать изготовку для стрельбы из положения лежа;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Уметь создать хорошую точку опоры между винтовкой и плечом в положении лежа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Научиться дышать в соответствии с кривой дыхания и уметь равномерно задерживать дыхание для каждого выстрела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Уметь совмещать диоптр и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намушник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 время стрельбы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Знать три различные фазы обработки спуска и уметь удерживать усиленное давление на спусковой крючок до выхода пули (точка нажатия);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Научиться пристреливаться и вносить поправки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696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15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25687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принципы тренировочного процесса в подготовке </a:t>
            </a:r>
            <a:r>
              <a:rPr lang="ru-RU" sz="2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спортсменов 13-14 лет (тренироваться чтобы тренироваться)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CC0931-04EB-4C55-9305-932E43F199F5}"/>
              </a:ext>
            </a:extLst>
          </p:cNvPr>
          <p:cNvSpPr txBox="1"/>
          <p:nvPr/>
        </p:nvSpPr>
        <p:spPr>
          <a:xfrm>
            <a:off x="2355531" y="1804161"/>
            <a:ext cx="812899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 и игры каждый день</a:t>
            </a:r>
          </a:p>
          <a:p>
            <a:pPr marL="285750" indent="-28575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Мульти-спорт</a:t>
            </a:r>
          </a:p>
          <a:p>
            <a:pPr marL="285750" indent="-28575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Лыжная подготовка осенью и зимой</a:t>
            </a:r>
          </a:p>
          <a:p>
            <a:pPr marL="285750" indent="-28575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3-4 раза в неделю тренировка с тренером</a:t>
            </a:r>
          </a:p>
          <a:p>
            <a:pPr marL="285750" indent="-28575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Самоподготовка</a:t>
            </a:r>
          </a:p>
          <a:p>
            <a:pPr marL="285750" indent="-28575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Интервальные тренировки</a:t>
            </a:r>
          </a:p>
          <a:p>
            <a:pPr marL="285750" indent="-28575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скорости в играх</a:t>
            </a:r>
          </a:p>
          <a:p>
            <a:pPr marL="285750" indent="-28575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 раза в неделю силовая подготовка (для формирования техники выполнения упражнений)</a:t>
            </a:r>
          </a:p>
          <a:p>
            <a:pPr marL="285750" indent="-28575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Районные и региональные старты до 4 км</a:t>
            </a:r>
          </a:p>
          <a:p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E8565B-22B0-4653-8A77-528DC8AA3682}"/>
              </a:ext>
            </a:extLst>
          </p:cNvPr>
          <p:cNvSpPr txBox="1"/>
          <p:nvPr/>
        </p:nvSpPr>
        <p:spPr>
          <a:xfrm>
            <a:off x="331241" y="1970951"/>
            <a:ext cx="185691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②</a:t>
            </a:r>
            <a:r>
              <a:rPr lang="ru-RU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6777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16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62391" y="219592"/>
            <a:ext cx="7858897" cy="109308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CE30B-63B9-4E0B-AFD4-A1F2215D38FC}"/>
              </a:ext>
            </a:extLst>
          </p:cNvPr>
          <p:cNvSpPr txBox="1"/>
          <p:nvPr/>
        </p:nvSpPr>
        <p:spPr>
          <a:xfrm>
            <a:off x="2531893" y="527683"/>
            <a:ext cx="7119891" cy="138499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Предлагаемые зоны интенсивности в биатлоне у юношей до 16 лет (</a:t>
            </a:r>
            <a:r>
              <a:rPr lang="ru-RU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норвежская модель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E76BF3A-B0D9-41DB-ABCB-5F12BC676F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62489"/>
              </p:ext>
            </p:extLst>
          </p:nvPr>
        </p:nvGraphicFramePr>
        <p:xfrm>
          <a:off x="1951559" y="2056210"/>
          <a:ext cx="8168985" cy="3528181"/>
        </p:xfrm>
        <a:graphic>
          <a:graphicData uri="http://schemas.openxmlformats.org/drawingml/2006/table">
            <a:tbl>
              <a:tblPr/>
              <a:tblGrid>
                <a:gridCol w="1424823">
                  <a:extLst>
                    <a:ext uri="{9D8B030D-6E8A-4147-A177-3AD203B41FA5}">
                      <a16:colId xmlns:a16="http://schemas.microsoft.com/office/drawing/2014/main" val="2493617247"/>
                    </a:ext>
                  </a:extLst>
                </a:gridCol>
                <a:gridCol w="1060702">
                  <a:extLst>
                    <a:ext uri="{9D8B030D-6E8A-4147-A177-3AD203B41FA5}">
                      <a16:colId xmlns:a16="http://schemas.microsoft.com/office/drawing/2014/main" val="4002826433"/>
                    </a:ext>
                  </a:extLst>
                </a:gridCol>
                <a:gridCol w="5683460">
                  <a:extLst>
                    <a:ext uri="{9D8B030D-6E8A-4147-A177-3AD203B41FA5}">
                      <a16:colId xmlns:a16="http://schemas.microsoft.com/office/drawing/2014/main" val="1190495128"/>
                    </a:ext>
                  </a:extLst>
                </a:gridCol>
              </a:tblGrid>
              <a:tr h="7491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Интенсивность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ЧСС (% от макс)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Примеры тренировочных моделей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061840"/>
                  </a:ext>
                </a:extLst>
              </a:tr>
              <a:tr h="9263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60-80%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Заезды на длинные дистанции низкой и умеренной мощности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494615"/>
                  </a:ext>
                </a:extLst>
              </a:tr>
              <a:tr h="9263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УМЕРЕННАЯ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80-90%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Отрезки обычной мощности, быстрые заезды на длинные дистанции и длительные отрезки с интервалом отдыха 25% от рабочего отрезка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577122"/>
                  </a:ext>
                </a:extLst>
              </a:tr>
              <a:tr h="9263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90-100%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Отрезки максимальной или </a:t>
                      </a:r>
                      <a:r>
                        <a:rPr lang="ru-RU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субмаксимальной</a:t>
                      </a:r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мощности с интервалами отдыха 50-75% от рабочего отрезка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666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844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17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62391" y="219592"/>
            <a:ext cx="7858897" cy="109308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CE30B-63B9-4E0B-AFD4-A1F2215D38FC}"/>
              </a:ext>
            </a:extLst>
          </p:cNvPr>
          <p:cNvSpPr txBox="1"/>
          <p:nvPr/>
        </p:nvSpPr>
        <p:spPr>
          <a:xfrm>
            <a:off x="2024109" y="237902"/>
            <a:ext cx="8005500" cy="138499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тренировочным нагрузкам в различных зонах интенсивности в биатлоне у юношей 13-14 лет (</a:t>
            </a:r>
            <a:r>
              <a:rPr lang="ru-RU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норвежская модель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C3DF2DD-6F1D-420A-B2F5-EF1B00E85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284640"/>
              </p:ext>
            </p:extLst>
          </p:nvPr>
        </p:nvGraphicFramePr>
        <p:xfrm>
          <a:off x="221072" y="1851311"/>
          <a:ext cx="7014228" cy="4700409"/>
        </p:xfrm>
        <a:graphic>
          <a:graphicData uri="http://schemas.openxmlformats.org/drawingml/2006/table">
            <a:tbl>
              <a:tblPr/>
              <a:tblGrid>
                <a:gridCol w="2338076">
                  <a:extLst>
                    <a:ext uri="{9D8B030D-6E8A-4147-A177-3AD203B41FA5}">
                      <a16:colId xmlns:a16="http://schemas.microsoft.com/office/drawing/2014/main" val="2542023596"/>
                    </a:ext>
                  </a:extLst>
                </a:gridCol>
                <a:gridCol w="2338076">
                  <a:extLst>
                    <a:ext uri="{9D8B030D-6E8A-4147-A177-3AD203B41FA5}">
                      <a16:colId xmlns:a16="http://schemas.microsoft.com/office/drawing/2014/main" val="3153604386"/>
                    </a:ext>
                  </a:extLst>
                </a:gridCol>
                <a:gridCol w="2338076">
                  <a:extLst>
                    <a:ext uri="{9D8B030D-6E8A-4147-A177-3AD203B41FA5}">
                      <a16:colId xmlns:a16="http://schemas.microsoft.com/office/drawing/2014/main" val="2576689126"/>
                    </a:ext>
                  </a:extLst>
                </a:gridCol>
              </a:tblGrid>
              <a:tr h="6114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 интенсивность (1-2 зона)</a:t>
                      </a:r>
                    </a:p>
                  </a:txBody>
                  <a:tcPr marL="7554" marR="7554" marT="75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Умеренная интенсивность (3 зона)</a:t>
                      </a:r>
                    </a:p>
                  </a:txBody>
                  <a:tcPr marL="7554" marR="7554" marT="75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интенсивность (4-5 зона)</a:t>
                      </a:r>
                    </a:p>
                  </a:txBody>
                  <a:tcPr marL="7554" marR="7554" marT="75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01747"/>
                  </a:ext>
                </a:extLst>
              </a:tr>
              <a:tr h="4088982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Спокойная тренировка на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длинные дистанции: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 – 1,5часа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Спокойные походы с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разной скоростью: 0,5 –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1,0часа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Разносторонняя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активность/игры общей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продолжительностью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1часа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Использовать короткие ускорение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или в конце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тренировки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Дистанционная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тренировка с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равномерной скоростью - 15-30 мин.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u="sn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Естественные интервалы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Скорость определяется рельефом местности. Пример: 2 интервала по 6 минут/4 интервала по 4 минуты. Пауза: 2 минуты Соревнования на более длинные дистанции: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велосипедные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гонки, лыжные гонки, ориентирование, гребля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Соревнования - 10-15мин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Интервальные пирамиды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0,5-1-2-3-3-2-1-0,5-0,5мин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1-2-3-4-3-2-1мин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Короткие интервалы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Игры, с целью развития скорости (быстроты)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- 8 х 1мин,                                       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- 4 х 4мин в режиме: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- 45сек, отдых - 15сек/2мин отдых между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сериями.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Игровая активность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Спортивные игры,                - Спринтерские отрезки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098975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58A023C8-F470-4981-AB97-7D08B852FD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261757"/>
              </p:ext>
            </p:extLst>
          </p:nvPr>
        </p:nvGraphicFramePr>
        <p:xfrm>
          <a:off x="7328515" y="1863104"/>
          <a:ext cx="4352548" cy="3467543"/>
        </p:xfrm>
        <a:graphic>
          <a:graphicData uri="http://schemas.openxmlformats.org/drawingml/2006/table">
            <a:tbl>
              <a:tblPr/>
              <a:tblGrid>
                <a:gridCol w="2312635">
                  <a:extLst>
                    <a:ext uri="{9D8B030D-6E8A-4147-A177-3AD203B41FA5}">
                      <a16:colId xmlns:a16="http://schemas.microsoft.com/office/drawing/2014/main" val="3055367188"/>
                    </a:ext>
                  </a:extLst>
                </a:gridCol>
                <a:gridCol w="2039913">
                  <a:extLst>
                    <a:ext uri="{9D8B030D-6E8A-4147-A177-3AD203B41FA5}">
                      <a16:colId xmlns:a16="http://schemas.microsoft.com/office/drawing/2014/main" val="2251904757"/>
                    </a:ext>
                  </a:extLst>
                </a:gridCol>
              </a:tblGrid>
              <a:tr h="7499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Рекомендации для бега, бега с </a:t>
                      </a:r>
                      <a:b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палками - лето/осень:</a:t>
                      </a:r>
                    </a:p>
                  </a:txBody>
                  <a:tcPr marL="7554" marR="7554" marT="75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Рекомендации для</a:t>
                      </a:r>
                      <a:b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лыжероллеров - лето/осень:</a:t>
                      </a:r>
                    </a:p>
                  </a:txBody>
                  <a:tcPr marL="7554" marR="7554" marT="75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3478707"/>
                  </a:ext>
                </a:extLst>
              </a:tr>
              <a:tr h="271756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низкоинтенсивная тренировка с длительным передвижением в неделю.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2/3 интенсивных тренировок в неделю с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умеренной/высокой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интенсивностью в беге</a:t>
                      </a:r>
                    </a:p>
                  </a:txBody>
                  <a:tcPr marL="7554" marR="7554" marT="75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Лыжероллеры должны стать частью общей тренировочной системы, включая не менее 1 тренировки в неделю в течение лета и осени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54" marR="7554" marT="75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4736656"/>
                  </a:ext>
                </a:extLst>
              </a:tr>
            </a:tbl>
          </a:graphicData>
        </a:graphic>
      </p:graphicFrame>
      <p:sp>
        <p:nvSpPr>
          <p:cNvPr id="12" name="Номер слайда 3">
            <a:extLst>
              <a:ext uri="{FF2B5EF4-FFF2-40B4-BE49-F238E27FC236}">
                <a16:creationId xmlns:a16="http://schemas.microsoft.com/office/drawing/2014/main" id="{6690908C-96A3-403D-A996-1AA6140AA6D1}"/>
              </a:ext>
            </a:extLst>
          </p:cNvPr>
          <p:cNvSpPr txBox="1">
            <a:spLocks/>
          </p:cNvSpPr>
          <p:nvPr/>
        </p:nvSpPr>
        <p:spPr>
          <a:xfrm>
            <a:off x="7407181" y="5330648"/>
            <a:ext cx="4166117" cy="13052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u="sng" dirty="0">
                <a:solidFill>
                  <a:schemeClr val="tx1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5-7 тренировок в неделю</a:t>
            </a:r>
          </a:p>
          <a:p>
            <a:pPr algn="l"/>
            <a:endParaRPr lang="ru-RU" sz="1600" b="1" dirty="0">
              <a:solidFill>
                <a:schemeClr val="tx1"/>
              </a:solidFill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600" b="1" dirty="0">
                <a:solidFill>
                  <a:schemeClr val="tx1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1-2 силовых тренировки в неделю по 20-40мин преимущественно с собственным весом</a:t>
            </a:r>
          </a:p>
        </p:txBody>
      </p:sp>
    </p:spTree>
    <p:extLst>
      <p:ext uri="{BB962C8B-B14F-4D97-AF65-F5344CB8AC3E}">
        <p14:creationId xmlns:p14="http://schemas.microsoft.com/office/powerpoint/2010/main" val="1343230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18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093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принципы тренировочного процесса в подготовке </a:t>
            </a: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спортсменов 15-16 лет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CC0931-04EB-4C55-9305-932E43F199F5}"/>
              </a:ext>
            </a:extLst>
          </p:cNvPr>
          <p:cNvSpPr txBox="1"/>
          <p:nvPr/>
        </p:nvSpPr>
        <p:spPr>
          <a:xfrm>
            <a:off x="2424751" y="1828727"/>
            <a:ext cx="78588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Мульти-спорт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Лыжная подготовка круглый год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5-7 раз в неделю тренировка с тренером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Самоподготовка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тренировки в неделю по биатлону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 интервальные тренировки в неделю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силовых тренировки в неделю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 тренировки скорости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и национальные забеги до 15 км</a:t>
            </a:r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7E4472-AB47-4779-8DCB-E7547EDCDC7E}"/>
              </a:ext>
            </a:extLst>
          </p:cNvPr>
          <p:cNvSpPr txBox="1"/>
          <p:nvPr/>
        </p:nvSpPr>
        <p:spPr>
          <a:xfrm>
            <a:off x="422919" y="1828727"/>
            <a:ext cx="1877122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③</a:t>
            </a:r>
            <a:endParaRPr lang="ru-RU" sz="10500" dirty="0"/>
          </a:p>
        </p:txBody>
      </p:sp>
    </p:spTree>
    <p:extLst>
      <p:ext uri="{BB962C8B-B14F-4D97-AF65-F5344CB8AC3E}">
        <p14:creationId xmlns:p14="http://schemas.microsoft.com/office/powerpoint/2010/main" val="4243116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19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62391" y="219592"/>
            <a:ext cx="7858897" cy="109308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CE30B-63B9-4E0B-AFD4-A1F2215D38FC}"/>
              </a:ext>
            </a:extLst>
          </p:cNvPr>
          <p:cNvSpPr txBox="1"/>
          <p:nvPr/>
        </p:nvSpPr>
        <p:spPr>
          <a:xfrm>
            <a:off x="2024109" y="237902"/>
            <a:ext cx="8005500" cy="138499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тренировочным нагрузкам в различных зонах интенсивности в биатлоне у юношей 15-16 лет (</a:t>
            </a:r>
            <a:r>
              <a:rPr lang="ru-RU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норвежская модель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C3DF2DD-6F1D-420A-B2F5-EF1B00E85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150505"/>
              </p:ext>
            </p:extLst>
          </p:nvPr>
        </p:nvGraphicFramePr>
        <p:xfrm>
          <a:off x="382210" y="1950765"/>
          <a:ext cx="6702171" cy="4697828"/>
        </p:xfrm>
        <a:graphic>
          <a:graphicData uri="http://schemas.openxmlformats.org/drawingml/2006/table">
            <a:tbl>
              <a:tblPr/>
              <a:tblGrid>
                <a:gridCol w="2234057">
                  <a:extLst>
                    <a:ext uri="{9D8B030D-6E8A-4147-A177-3AD203B41FA5}">
                      <a16:colId xmlns:a16="http://schemas.microsoft.com/office/drawing/2014/main" val="2542023596"/>
                    </a:ext>
                  </a:extLst>
                </a:gridCol>
                <a:gridCol w="2234057">
                  <a:extLst>
                    <a:ext uri="{9D8B030D-6E8A-4147-A177-3AD203B41FA5}">
                      <a16:colId xmlns:a16="http://schemas.microsoft.com/office/drawing/2014/main" val="3153604386"/>
                    </a:ext>
                  </a:extLst>
                </a:gridCol>
                <a:gridCol w="2234057">
                  <a:extLst>
                    <a:ext uri="{9D8B030D-6E8A-4147-A177-3AD203B41FA5}">
                      <a16:colId xmlns:a16="http://schemas.microsoft.com/office/drawing/2014/main" val="2576689126"/>
                    </a:ext>
                  </a:extLst>
                </a:gridCol>
              </a:tblGrid>
              <a:tr h="5754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 интенсивность (1-2 зона)</a:t>
                      </a:r>
                    </a:p>
                  </a:txBody>
                  <a:tcPr marL="7554" marR="7554" marT="75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Умеренная интенсивность (3 зона)</a:t>
                      </a:r>
                    </a:p>
                  </a:txBody>
                  <a:tcPr marL="7554" marR="7554" marT="75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интенсивность (4-5 зона)</a:t>
                      </a:r>
                    </a:p>
                  </a:txBody>
                  <a:tcPr marL="7554" marR="7554" marT="75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01747"/>
                  </a:ext>
                </a:extLst>
              </a:tr>
              <a:tr h="3775929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Спокойная тренировка на 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длинные дистанции: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1,5 - 2,0часа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Спокойные походы с 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разной скоростью: 0,5 –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1,5часа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Разносторонняя 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активность/игры общей 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продолжительностью 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1часа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Использовать короткие ускорение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или в конце 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тренировки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Дистанционная 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тренировка с 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равномерной скоростью - 20-35 мин.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Длинные интервалы</a:t>
                      </a: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 х 6-8мин/3мин, 4-5 х 4мин/2мин.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Соревнования на более 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длинные дистанции: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велосипедные 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гонки, лыжные гонки, ориентирование, гребля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Соревнования - 10-15мин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Интервалы</a:t>
                      </a: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5x3мин, 3x4мин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Интервальные пирамиды</a:t>
                      </a: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0,5-1-2-3-3-2-1-0,5мин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1-2-3-4-3-2-1мин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Короткие интервалы</a:t>
                      </a: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Игры, с целью развития скорости (быстроты)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- 10 х 1мин,                                        - 6 х 2мин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- 4 х 4мин в режиме: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- 45сек, отдых - 15сек/2мин отдых между 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сериями.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Игровая активность</a:t>
                      </a: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Спортивные игры,                - Спринтерские отрезки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098975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58A023C8-F470-4981-AB97-7D08B852FD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933455"/>
              </p:ext>
            </p:extLst>
          </p:nvPr>
        </p:nvGraphicFramePr>
        <p:xfrm>
          <a:off x="7235301" y="1958845"/>
          <a:ext cx="4352548" cy="3205753"/>
        </p:xfrm>
        <a:graphic>
          <a:graphicData uri="http://schemas.openxmlformats.org/drawingml/2006/table">
            <a:tbl>
              <a:tblPr/>
              <a:tblGrid>
                <a:gridCol w="2176274">
                  <a:extLst>
                    <a:ext uri="{9D8B030D-6E8A-4147-A177-3AD203B41FA5}">
                      <a16:colId xmlns:a16="http://schemas.microsoft.com/office/drawing/2014/main" val="3055367188"/>
                    </a:ext>
                  </a:extLst>
                </a:gridCol>
                <a:gridCol w="2176274">
                  <a:extLst>
                    <a:ext uri="{9D8B030D-6E8A-4147-A177-3AD203B41FA5}">
                      <a16:colId xmlns:a16="http://schemas.microsoft.com/office/drawing/2014/main" val="2251904757"/>
                    </a:ext>
                  </a:extLst>
                </a:gridCol>
              </a:tblGrid>
              <a:tr h="6792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Рекомендации для бега, бега с </a:t>
                      </a:r>
                      <a:b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палками - лето/осень:</a:t>
                      </a:r>
                    </a:p>
                  </a:txBody>
                  <a:tcPr marL="7554" marR="7554" marT="75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Рекомендации для</a:t>
                      </a:r>
                      <a:b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лыжероллеров - лето/осень:</a:t>
                      </a:r>
                    </a:p>
                  </a:txBody>
                  <a:tcPr marL="7554" marR="7554" marT="75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3478707"/>
                  </a:ext>
                </a:extLst>
              </a:tr>
              <a:tr h="2512399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низкоинтенсивная тренировка с длительным передвижением в неделю. 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½ тренировок в неделю с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умеренной/высокой 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интенсивностью в беге</a:t>
                      </a:r>
                    </a:p>
                  </a:txBody>
                  <a:tcPr marL="7554" marR="7554" marT="75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тренировка с длительным передвижением в неделю с упором на технике, а не на контроле интенсивности/продолжительности.</a:t>
                      </a:r>
                      <a:b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интенсивная тренировка в неделю с августа.</a:t>
                      </a:r>
                    </a:p>
                  </a:txBody>
                  <a:tcPr marL="7554" marR="7554" marT="75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4736656"/>
                  </a:ext>
                </a:extLst>
              </a:tr>
            </a:tbl>
          </a:graphicData>
        </a:graphic>
      </p:graphicFrame>
      <p:sp>
        <p:nvSpPr>
          <p:cNvPr id="12" name="Номер слайда 3">
            <a:extLst>
              <a:ext uri="{FF2B5EF4-FFF2-40B4-BE49-F238E27FC236}">
                <a16:creationId xmlns:a16="http://schemas.microsoft.com/office/drawing/2014/main" id="{6690908C-96A3-403D-A996-1AA6140AA6D1}"/>
              </a:ext>
            </a:extLst>
          </p:cNvPr>
          <p:cNvSpPr txBox="1">
            <a:spLocks/>
          </p:cNvSpPr>
          <p:nvPr/>
        </p:nvSpPr>
        <p:spPr>
          <a:xfrm>
            <a:off x="7421731" y="5150511"/>
            <a:ext cx="4166117" cy="13052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500" b="1" u="sng" dirty="0">
                <a:solidFill>
                  <a:schemeClr val="tx1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5-7 тренировок в неделю</a:t>
            </a:r>
          </a:p>
          <a:p>
            <a:pPr algn="l"/>
            <a:endParaRPr lang="ru-RU" sz="1500" b="1" dirty="0">
              <a:solidFill>
                <a:schemeClr val="tx1"/>
              </a:solidFill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500" b="1" dirty="0">
                <a:solidFill>
                  <a:schemeClr val="tx1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 силовых тренировки в неделю по 20-40мин преимущественно с собственным весом</a:t>
            </a:r>
          </a:p>
        </p:txBody>
      </p:sp>
    </p:spTree>
    <p:extLst>
      <p:ext uri="{BB962C8B-B14F-4D97-AF65-F5344CB8AC3E}">
        <p14:creationId xmlns:p14="http://schemas.microsoft.com/office/powerpoint/2010/main" val="3727976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20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62391" y="219592"/>
            <a:ext cx="7858897" cy="109308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CE30B-63B9-4E0B-AFD4-A1F2215D38FC}"/>
              </a:ext>
            </a:extLst>
          </p:cNvPr>
          <p:cNvSpPr txBox="1"/>
          <p:nvPr/>
        </p:nvSpPr>
        <p:spPr>
          <a:xfrm>
            <a:off x="2024109" y="237902"/>
            <a:ext cx="8005500" cy="95410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организации стрелковой подготовки у спортсменов 13-16 лет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1128FE9-9F1D-4445-A84E-893FA519A2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819819"/>
              </p:ext>
            </p:extLst>
          </p:nvPr>
        </p:nvGraphicFramePr>
        <p:xfrm>
          <a:off x="2024109" y="1215404"/>
          <a:ext cx="8005500" cy="5423005"/>
        </p:xfrm>
        <a:graphic>
          <a:graphicData uri="http://schemas.openxmlformats.org/drawingml/2006/table">
            <a:tbl>
              <a:tblPr/>
              <a:tblGrid>
                <a:gridCol w="3409552">
                  <a:extLst>
                    <a:ext uri="{9D8B030D-6E8A-4147-A177-3AD203B41FA5}">
                      <a16:colId xmlns:a16="http://schemas.microsoft.com/office/drawing/2014/main" val="3921865839"/>
                    </a:ext>
                  </a:extLst>
                </a:gridCol>
                <a:gridCol w="4595948">
                  <a:extLst>
                    <a:ext uri="{9D8B030D-6E8A-4147-A177-3AD203B41FA5}">
                      <a16:colId xmlns:a16="http://schemas.microsoft.com/office/drawing/2014/main" val="629719764"/>
                    </a:ext>
                  </a:extLst>
                </a:gridCol>
              </a:tblGrid>
              <a:tr h="2222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Тренироваться чтобы тренироваться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19063"/>
                  </a:ext>
                </a:extLst>
              </a:tr>
              <a:tr h="2222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13-14 лет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15-16 лет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491500"/>
                  </a:ext>
                </a:extLst>
              </a:tr>
              <a:tr h="6118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Организованная </a:t>
                      </a: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тренировка по стрельбе/биатлону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1-2 раза в неделю в период август-март/апрель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Тренировки по стрельбе/биатлону круглый год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Организованные тренировки 1 раз в неделю в течение весны и лета, 1-2 раза в неделю в течение осени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4791780"/>
                  </a:ext>
                </a:extLst>
              </a:tr>
              <a:tr h="10081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Включите период стрельбы без нагрузки с августа до середины сентября, с упором на основных стрелковых навыках. Далее, осенью и зимой, стрельба без нагрузки сочетается с тренировкой, ориентированной на соревновательную специфику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Сосредоточьтесь на тренировке базовых навыков стрельбы и стрельбе без нагрузки на протяжении весны/лета и ранней осени. Далее, осенью и зимой, стрельба без нагрузки сочетается с тренировкой, ориентированной на соревновательную специфику.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1201797"/>
                  </a:ext>
                </a:extLst>
              </a:tr>
              <a:tr h="13089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Холостой тренаж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 акцентом на стрельбу из положения лежа, техника обработки спуска, прицеливания и дыхания. 1-2 раза в неделю.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Холостая тренаж 2-3 раза в неделю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или на сколько у спортсмена хватает мотивации. Упор на основных навыках стрельбы. Положение стоя должно стать естественной частью холостого тренажа, стоит сделать акцент на балансе и стабильности в положении. Должна быть динамика в продолжительности так называемой тренировки на удержание. Эффективная работа с оружием и обоймой также должна быть в приоритете.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4997524"/>
                  </a:ext>
                </a:extLst>
              </a:tr>
              <a:tr h="8740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Тест 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точность стрельбы с использованием 30 выстрелов по мишени №7 проводится 2-3 раза на протяжении осени.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Тест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на точность стрельбы с использованием 30+10 выстрелов по мишени №7 проводится 3-4 раза в период с осени до начала сезона. Тест – также хороший способ тренировки, его можно проводить большее количество раз, чем указано выше.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890108"/>
                  </a:ext>
                </a:extLst>
              </a:tr>
              <a:tr h="5637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Эффективность упражнений на стрельбище и обращением с обоймой следует тренировать совместно с контрольными точками при изготовке и равнением по центральной мишени.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2852946"/>
                  </a:ext>
                </a:extLst>
              </a:tr>
              <a:tr h="61186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Общая нагрузка: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Если стрельбище находится далеко от дома, то спортсмену следует следить за тем, сколько времени он тратит на дорогу до стрельбища и обратно и как этот путь влияет на общую нагрузку. Иногда тренировку без физической нагрузки по стрельбе можно заменять на холостой тренаж.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370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3693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821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21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093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требования к </a:t>
            </a:r>
            <a:r>
              <a:rPr lang="ru-RU" sz="2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спортсменам 13-16 лет (тренироваться чтобы тренироваться)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CC0931-04EB-4C55-9305-932E43F199F5}"/>
              </a:ext>
            </a:extLst>
          </p:cNvPr>
          <p:cNvSpPr txBox="1"/>
          <p:nvPr/>
        </p:nvSpPr>
        <p:spPr>
          <a:xfrm>
            <a:off x="203808" y="1600540"/>
            <a:ext cx="5637699" cy="512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buClr>
                <a:srgbClr val="FF0000"/>
              </a:buClr>
            </a:pPr>
            <a:r>
              <a:rPr lang="ru-RU" sz="1600" b="1" u="sng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ПОДГОТОВКА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Уметь во время подготовительного периода непрерывно проходить длинные дистанции в течение 1,5 - 2 часов с хорошей техникой как классическим или коньковым ходом на лыжах, так и в форме бега и катания на лыжероллерах;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Уметь проводить дистанционные тренировки и соревнования коньковым ходом умеренной и/или высокой интенсивности, с хорошим техническим исполнением в течение 25-35 минут;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Развить хороший баланс и перенос веса на лыжах и уметь целесообразно координировать работу верхней части тела и ног;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Развить достаточно хорошую силу, технику и координацию, чтобы освоить базовые позиции в технике конькового хода на лыжах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Уметь передвигаться с тяжелой и легкой экипировкой, а также технически правильно ходить на лыжах как на низкой, так и на высокой скорости;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тренировок на скорость и технику развить способность к быстрым силовым выкладкам на лыжах и лыжероллерах, а также освоить технику рывка и спринта на различных типах местности;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тренировок на подвижность развить или сохранить мобильность/подвижность для исполнения хорошей техники на лыжах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B6A2D2-6059-42E8-9770-4BA3D31B0AC0}"/>
              </a:ext>
            </a:extLst>
          </p:cNvPr>
          <p:cNvSpPr txBox="1"/>
          <p:nvPr/>
        </p:nvSpPr>
        <p:spPr>
          <a:xfrm>
            <a:off x="5917701" y="1600540"/>
            <a:ext cx="5845212" cy="515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</a:pPr>
            <a:r>
              <a:rPr lang="ru-RU" sz="1600" b="1" u="sng" dirty="0">
                <a:solidFill>
                  <a:srgbClr val="CC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СТРЕЛКОВАЯ ПОДГОТОВКА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Выработать правильное внешнее положение для стрельбы лежа и стоя;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Иметь несколько простых контрольных точек для внешнего стрелкового положения и равнения по мишенному щиту;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Выработать представление о том, как должно ощущаться правильное внутреннее положение для стрельбы, включая осознание своего расслабления и нулевой точки в стрелковом положении;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Уметь правильно изготавливаться в положении стоя, с хорошим балансом и стабильностью;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Выработать умение быстро переходить к точке усиленного давления на спусковой крючок. Спортсмены должны чувствовать, на каком этапе кривой дыхания необходимо нажать на спусковой крючок;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Уметь оценивать ветер и воздействие ветра, а также принимать соответствующие меры путем подкручивания прицела или удержания винтовки на ветру</a:t>
            </a:r>
          </a:p>
        </p:txBody>
      </p:sp>
    </p:spTree>
    <p:extLst>
      <p:ext uri="{BB962C8B-B14F-4D97-AF65-F5344CB8AC3E}">
        <p14:creationId xmlns:p14="http://schemas.microsoft.com/office/powerpoint/2010/main" val="732896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23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22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1951560" y="244346"/>
            <a:ext cx="8214262" cy="142329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принципы тренировочного процесса в подготовке </a:t>
            </a: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юношей 17-18 лет (учиться соревноваться)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CC0931-04EB-4C55-9305-932E43F199F5}"/>
              </a:ext>
            </a:extLst>
          </p:cNvPr>
          <p:cNvSpPr txBox="1"/>
          <p:nvPr/>
        </p:nvSpPr>
        <p:spPr>
          <a:xfrm>
            <a:off x="2701760" y="1804161"/>
            <a:ext cx="78588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358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деятельность – лыжный спорт</a:t>
            </a:r>
          </a:p>
          <a:p>
            <a:pPr marL="285750" indent="-285750">
              <a:lnSpc>
                <a:spcPts val="358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тренировки в день</a:t>
            </a:r>
          </a:p>
          <a:p>
            <a:pPr marL="285750" indent="-285750">
              <a:lnSpc>
                <a:spcPts val="358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Самоподготовка</a:t>
            </a:r>
          </a:p>
          <a:p>
            <a:pPr marL="285750" indent="-285750">
              <a:lnSpc>
                <a:spcPts val="358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450-700 часов в год</a:t>
            </a:r>
          </a:p>
          <a:p>
            <a:pPr marL="285750" indent="-285750">
              <a:lnSpc>
                <a:spcPts val="358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10% интервального тренинга</a:t>
            </a:r>
          </a:p>
          <a:p>
            <a:pPr marL="285750" indent="-285750">
              <a:lnSpc>
                <a:spcPts val="358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2 раза в неделю</a:t>
            </a:r>
          </a:p>
          <a:p>
            <a:pPr marL="285750" indent="-285750">
              <a:lnSpc>
                <a:spcPts val="358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2 раза в неделю</a:t>
            </a:r>
          </a:p>
          <a:p>
            <a:pPr marL="285750" indent="-285750">
              <a:lnSpc>
                <a:spcPts val="358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Региональные, национальные и международные соревнования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4870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23" y="4546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23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1951559" y="206056"/>
            <a:ext cx="8214262" cy="125687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соревновательной деятельности </a:t>
            </a:r>
            <a:r>
              <a:rPr lang="ru-RU" sz="2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биатлонистов 17-18 лет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Первенстве России в зависимости от занятого места</a:t>
            </a:r>
            <a:endParaRPr lang="ru-RU" sz="24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18F97B1-E4B6-4482-B3EC-F882010F3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689954"/>
              </p:ext>
            </p:extLst>
          </p:nvPr>
        </p:nvGraphicFramePr>
        <p:xfrm>
          <a:off x="3001334" y="1514529"/>
          <a:ext cx="6355729" cy="5206949"/>
        </p:xfrm>
        <a:graphic>
          <a:graphicData uri="http://schemas.openxmlformats.org/drawingml/2006/table">
            <a:tbl>
              <a:tblPr firstRow="1" firstCol="1" bandRow="1"/>
              <a:tblGrid>
                <a:gridCol w="2701805">
                  <a:extLst>
                    <a:ext uri="{9D8B030D-6E8A-4147-A177-3AD203B41FA5}">
                      <a16:colId xmlns:a16="http://schemas.microsoft.com/office/drawing/2014/main" val="168639156"/>
                    </a:ext>
                  </a:extLst>
                </a:gridCol>
                <a:gridCol w="811559">
                  <a:extLst>
                    <a:ext uri="{9D8B030D-6E8A-4147-A177-3AD203B41FA5}">
                      <a16:colId xmlns:a16="http://schemas.microsoft.com/office/drawing/2014/main" val="2674102069"/>
                    </a:ext>
                  </a:extLst>
                </a:gridCol>
                <a:gridCol w="901237">
                  <a:extLst>
                    <a:ext uri="{9D8B030D-6E8A-4147-A177-3AD203B41FA5}">
                      <a16:colId xmlns:a16="http://schemas.microsoft.com/office/drawing/2014/main" val="22313591"/>
                    </a:ext>
                  </a:extLst>
                </a:gridCol>
                <a:gridCol w="991553">
                  <a:extLst>
                    <a:ext uri="{9D8B030D-6E8A-4147-A177-3AD203B41FA5}">
                      <a16:colId xmlns:a16="http://schemas.microsoft.com/office/drawing/2014/main" val="2980160655"/>
                    </a:ext>
                  </a:extLst>
                </a:gridCol>
                <a:gridCol w="949575">
                  <a:extLst>
                    <a:ext uri="{9D8B030D-6E8A-4147-A177-3AD203B41FA5}">
                      <a16:colId xmlns:a16="http://schemas.microsoft.com/office/drawing/2014/main" val="2795210358"/>
                    </a:ext>
                  </a:extLst>
                </a:gridCol>
              </a:tblGrid>
              <a:tr h="4439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 Спринт 7,5км_юноши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1-3 место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8-10 место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18-20 место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28-30 место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461073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 (мм:сс)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21:25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+1:35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+1:57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258948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Чистый ход (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мм:сс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+1:21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+1:28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624428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попаданий лежа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324171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попаданий стоя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1902382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599993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 Спринт 6,0км_девушки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8-10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18-20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28-30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972899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 (мм:сс)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17:28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+1:01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+1:40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+2:06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911585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Чистый ход (мм:сс)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+45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+1:29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+1:06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993233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попаданий лежа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593774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попаданий стоя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96917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5193630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 ГОНКА 12,5км_юноши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8-10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18-20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28-30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267184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 (мм:сс)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37:04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+2:35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+3:39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+4:58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501287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Чистый ход (мм:сс)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+1:34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+47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+3:03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794811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попаданий лежа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380922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попаданий стоя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934639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1325891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 ГОНКА 10,0км_девушки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8-10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18-20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28-30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001859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 (мм:сс)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31:15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+2:42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+4:21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+5:46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9453796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Чистый ход (мм:сс)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+1:18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+1:52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+1:40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379763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попаданий лежа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5304769"/>
                  </a:ext>
                </a:extLst>
              </a:tr>
              <a:tr h="216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попаданий стоя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160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208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24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62391" y="219592"/>
            <a:ext cx="7858897" cy="109308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CE30B-63B9-4E0B-AFD4-A1F2215D38FC}"/>
              </a:ext>
            </a:extLst>
          </p:cNvPr>
          <p:cNvSpPr txBox="1"/>
          <p:nvPr/>
        </p:nvSpPr>
        <p:spPr>
          <a:xfrm>
            <a:off x="2162391" y="235775"/>
            <a:ext cx="7858896" cy="95410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Предлагаемые зоны интенсивности в биатлоне у юношей 17-18 лет (</a:t>
            </a:r>
            <a:r>
              <a:rPr lang="ru-RU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норвежская модель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B67C5A8-A03F-438D-814A-6B12238C46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465347"/>
              </p:ext>
            </p:extLst>
          </p:nvPr>
        </p:nvGraphicFramePr>
        <p:xfrm>
          <a:off x="1445797" y="1654523"/>
          <a:ext cx="9292084" cy="4484574"/>
        </p:xfrm>
        <a:graphic>
          <a:graphicData uri="http://schemas.openxmlformats.org/drawingml/2006/table">
            <a:tbl>
              <a:tblPr/>
              <a:tblGrid>
                <a:gridCol w="996924">
                  <a:extLst>
                    <a:ext uri="{9D8B030D-6E8A-4147-A177-3AD203B41FA5}">
                      <a16:colId xmlns:a16="http://schemas.microsoft.com/office/drawing/2014/main" val="1260406652"/>
                    </a:ext>
                  </a:extLst>
                </a:gridCol>
                <a:gridCol w="1805749">
                  <a:extLst>
                    <a:ext uri="{9D8B030D-6E8A-4147-A177-3AD203B41FA5}">
                      <a16:colId xmlns:a16="http://schemas.microsoft.com/office/drawing/2014/main" val="2802565021"/>
                    </a:ext>
                  </a:extLst>
                </a:gridCol>
                <a:gridCol w="996924">
                  <a:extLst>
                    <a:ext uri="{9D8B030D-6E8A-4147-A177-3AD203B41FA5}">
                      <a16:colId xmlns:a16="http://schemas.microsoft.com/office/drawing/2014/main" val="2035133537"/>
                    </a:ext>
                  </a:extLst>
                </a:gridCol>
                <a:gridCol w="5492487">
                  <a:extLst>
                    <a:ext uri="{9D8B030D-6E8A-4147-A177-3AD203B41FA5}">
                      <a16:colId xmlns:a16="http://schemas.microsoft.com/office/drawing/2014/main" val="1225093973"/>
                    </a:ext>
                  </a:extLst>
                </a:gridCol>
              </a:tblGrid>
              <a:tr h="747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Зона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Интенсивность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ЧСС (% от макс)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Примеры тренировочных моделей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830881"/>
                  </a:ext>
                </a:extLst>
              </a:tr>
              <a:tr h="7474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ЗОНА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55-72%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Тренировки на длинные дистанции, восстановительные тренировки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609348"/>
                  </a:ext>
                </a:extLst>
              </a:tr>
              <a:tr h="7474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ЗОНА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НИЗКОЙ ДО УМЕРЕННОЙ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72-82%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Тренировки на длинные дистанции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81166"/>
                  </a:ext>
                </a:extLst>
              </a:tr>
              <a:tr h="7474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ЗОНА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УМЕРЕННАЯ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82-87%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Естественные интервалы, быстрый бег на длинные дистанции и длинные интервалы с отдыхом 25% от времени интервала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6378606"/>
                  </a:ext>
                </a:extLst>
              </a:tr>
              <a:tr h="7474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ЗОНА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87-92%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Интервалы с высокой интенсивностью и отдыхом 50% от времени забега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7699876"/>
                  </a:ext>
                </a:extLst>
              </a:tr>
              <a:tr h="7474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ЗОНА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ПОВЫШЕННАЯ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&gt;92%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Интервалы с очень высокой интенсивностью и отдыхом 75% от времени забега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396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10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25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62391" y="219593"/>
            <a:ext cx="7858897" cy="86459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CE30B-63B9-4E0B-AFD4-A1F2215D38FC}"/>
              </a:ext>
            </a:extLst>
          </p:cNvPr>
          <p:cNvSpPr txBox="1"/>
          <p:nvPr/>
        </p:nvSpPr>
        <p:spPr>
          <a:xfrm>
            <a:off x="1839413" y="153039"/>
            <a:ext cx="8190196" cy="70788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тренировочным нагрузкам в различных зонах интенсивности в биатлоне у юношей 17-18 лет (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норвежская модель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id="{4A72F7E7-F305-4188-80C9-57CE22BE1F43}"/>
              </a:ext>
            </a:extLst>
          </p:cNvPr>
          <p:cNvSpPr txBox="1">
            <a:spLocks/>
          </p:cNvSpPr>
          <p:nvPr/>
        </p:nvSpPr>
        <p:spPr>
          <a:xfrm>
            <a:off x="198141" y="4089578"/>
            <a:ext cx="1613917" cy="13052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1" i="0" u="none" strike="noStrike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400" b="1" dirty="0">
                <a:solidFill>
                  <a:schemeClr val="tx1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2-3 интенсивных тренировки в неделю (3-5 зона) 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5F4F4959-7B8D-49DC-A93F-28885CE8E2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8060116"/>
              </p:ext>
            </p:extLst>
          </p:nvPr>
        </p:nvGraphicFramePr>
        <p:xfrm>
          <a:off x="2155044" y="972800"/>
          <a:ext cx="6915309" cy="5755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Worksheet" r:id="rId5" imgW="7497962" imgH="6240780" progId="Excel.Sheet.12">
                  <p:embed/>
                </p:oleObj>
              </mc:Choice>
              <mc:Fallback>
                <p:oleObj name="Worksheet" r:id="rId5" imgW="7497962" imgH="62407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55044" y="972800"/>
                        <a:ext cx="6915309" cy="5755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808939B-F4A8-4F90-9DAC-3F796203AF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8674" y="1552127"/>
            <a:ext cx="2915185" cy="384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606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26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62391" y="219593"/>
            <a:ext cx="7858897" cy="86459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CE30B-63B9-4E0B-AFD4-A1F2215D38FC}"/>
              </a:ext>
            </a:extLst>
          </p:cNvPr>
          <p:cNvSpPr txBox="1"/>
          <p:nvPr/>
        </p:nvSpPr>
        <p:spPr>
          <a:xfrm>
            <a:off x="1839413" y="153039"/>
            <a:ext cx="8190196" cy="83099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Шкала субъективного восприятия нагрузки в сочетании с 5-зонной шкалой интенсивности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BDBC39F-11E8-4EE2-BD74-6DCAB18E19E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598" y="1108067"/>
            <a:ext cx="7400041" cy="534843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004750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27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62391" y="219593"/>
            <a:ext cx="7858897" cy="86459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CE30B-63B9-4E0B-AFD4-A1F2215D38FC}"/>
              </a:ext>
            </a:extLst>
          </p:cNvPr>
          <p:cNvSpPr txBox="1"/>
          <p:nvPr/>
        </p:nvSpPr>
        <p:spPr>
          <a:xfrm>
            <a:off x="1839413" y="153039"/>
            <a:ext cx="8190196" cy="120032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Пример распределения тренировочных часов по зонам интенсивности при объеме циклической нагрузки в 500 часов в год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87A1551-6792-4CB8-A44B-3E891585793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558" y="1659916"/>
            <a:ext cx="7671835" cy="45138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66292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28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62391" y="219593"/>
            <a:ext cx="7858897" cy="86459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CE30B-63B9-4E0B-AFD4-A1F2215D38FC}"/>
              </a:ext>
            </a:extLst>
          </p:cNvPr>
          <p:cNvSpPr txBox="1"/>
          <p:nvPr/>
        </p:nvSpPr>
        <p:spPr>
          <a:xfrm>
            <a:off x="1839413" y="153039"/>
            <a:ext cx="8190196" cy="91493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Периодизация силовой тренировки в годичном цикле подготовки у юношей 17-18 лет</a:t>
            </a:r>
            <a:endParaRPr lang="ru-RU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FEBF15A-22BD-480B-B92E-FB72434AA12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770" y="1428072"/>
            <a:ext cx="8716137" cy="4551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92514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23" y="4546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29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1951559" y="206057"/>
            <a:ext cx="8214262" cy="112559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проведению тренировок со стрельбой у </a:t>
            </a:r>
            <a:r>
              <a:rPr lang="ru-RU" sz="26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биатлонистов 17-18 лет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9F39A6-8062-4E35-93A5-C37DB6F344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073" y="2066182"/>
            <a:ext cx="6589826" cy="27256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7F61C2A-EEF7-466B-BDFE-0BD8CA355034}"/>
              </a:ext>
            </a:extLst>
          </p:cNvPr>
          <p:cNvSpPr txBox="1"/>
          <p:nvPr/>
        </p:nvSpPr>
        <p:spPr>
          <a:xfrm>
            <a:off x="6847822" y="1394576"/>
            <a:ext cx="491550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  <a:buClr>
                <a:srgbClr val="FF0000"/>
              </a:buClr>
            </a:pPr>
            <a:r>
              <a:rPr lang="ru-RU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СТРЕЛКОВАЯ ПОДГОТОВКА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Спортсменам рекомендуется работать с винтовкой 5-7 дней в неделю (холостой тренаж);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3-6 тренировочных занятий по стрельбе в неделю (с физической нагрузкой и без);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Включать стрельбу как минимум в половину интенсивных тренировок с августа и до начала сезона;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тренировку по стрельбе индивидуально;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регулярное тестирование своей результативности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EDEF02-6947-41AF-9BAF-49B4B17ECDE3}"/>
              </a:ext>
            </a:extLst>
          </p:cNvPr>
          <p:cNvSpPr txBox="1"/>
          <p:nvPr/>
        </p:nvSpPr>
        <p:spPr>
          <a:xfrm>
            <a:off x="244009" y="1462936"/>
            <a:ext cx="4915501" cy="492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  <a:buClr>
                <a:srgbClr val="FF0000"/>
              </a:buClr>
            </a:pPr>
            <a:r>
              <a:rPr lang="ru-RU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ТЕСТА 30+30 выстрелов</a:t>
            </a:r>
          </a:p>
        </p:txBody>
      </p:sp>
    </p:spTree>
    <p:extLst>
      <p:ext uri="{BB962C8B-B14F-4D97-AF65-F5344CB8AC3E}">
        <p14:creationId xmlns:p14="http://schemas.microsoft.com/office/powerpoint/2010/main" val="9623785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7C0DFE-4398-CC4E-9A24-9A7B08C5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821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30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88155" y="355537"/>
            <a:ext cx="7858897" cy="1093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требования к </a:t>
            </a: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спортсменам 17-18 лет (учиться соревноваться)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CC0931-04EB-4C55-9305-932E43F199F5}"/>
              </a:ext>
            </a:extLst>
          </p:cNvPr>
          <p:cNvSpPr txBox="1"/>
          <p:nvPr/>
        </p:nvSpPr>
        <p:spPr>
          <a:xfrm>
            <a:off x="124287" y="1600540"/>
            <a:ext cx="5971713" cy="4953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buClr>
                <a:srgbClr val="FF0000"/>
              </a:buClr>
            </a:pPr>
            <a:r>
              <a:rPr lang="ru-RU" sz="1600" b="1" u="sng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ПОДГОТОВКА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способными провести дистанционный заезд 2-2,5 часа в форме бега, классического и конькового хода с высоким качеством техники;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способными проводить дистанционные тренировки и соревнования умеренной и/или высокой интенсивности коньковым ходом с хорошим техническим исполнением в течение 35-45 минут;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Уметь распределять силы на соревновании так, чтобы средняя скорость была максимально высокой;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Выработать хороший баланс и перенос веса на лыжах и уметь рационально координировать использование верхней части тела и ног;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достаточно хорошую силу, технику и координацию для совершенствования базовых позиции в техниках конькового хода на лыжах;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тренировок на скорость и технику развить умение к быстрым </a:t>
            </a:r>
            <a:r>
              <a:rPr lang="ru-RU" sz="14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силовым включениям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лыжах и лыжероллерах, а также освоить технику рывка и спринта на различных типах местности;</a:t>
            </a: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тренировки на подвижность развить или сохранить мобильность/подвижность для исполнения хорошей техники на лыжах.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B6A2D2-6059-42E8-9770-4BA3D31B0AC0}"/>
              </a:ext>
            </a:extLst>
          </p:cNvPr>
          <p:cNvSpPr txBox="1"/>
          <p:nvPr/>
        </p:nvSpPr>
        <p:spPr>
          <a:xfrm>
            <a:off x="6052353" y="1600540"/>
            <a:ext cx="5845212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</a:pPr>
            <a:r>
              <a:rPr lang="ru-RU" sz="1600" b="1" u="sng" dirty="0">
                <a:solidFill>
                  <a:srgbClr val="CC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СТРЕЛКОВАЯ ПОДГОТОВКА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Развить умение осознанно принимать решения относительно базовых стрелковых навыков;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собственный технический план для стрельбы из положений лежа и стоя как основу для дальнейшего развития на следующих ступенях;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собственную соревновательную модель на основе своего технического плана;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Уметь работать психологически над повышением качества тренировки;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Уметь оценивать ветер, подкручивать прицел и удерживать винтовку против ветра.</a:t>
            </a:r>
          </a:p>
        </p:txBody>
      </p:sp>
    </p:spTree>
    <p:extLst>
      <p:ext uri="{BB962C8B-B14F-4D97-AF65-F5344CB8AC3E}">
        <p14:creationId xmlns:p14="http://schemas.microsoft.com/office/powerpoint/2010/main" val="28877185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31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62391" y="219592"/>
            <a:ext cx="7858897" cy="109308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CE30B-63B9-4E0B-AFD4-A1F2215D38FC}"/>
              </a:ext>
            </a:extLst>
          </p:cNvPr>
          <p:cNvSpPr txBox="1"/>
          <p:nvPr/>
        </p:nvSpPr>
        <p:spPr>
          <a:xfrm>
            <a:off x="2531893" y="241248"/>
            <a:ext cx="7119891" cy="95410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тренировочных нагрузок в биатлоне с учетом возраста спортсменов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37151F56-D96E-4CBF-BB73-3CDEF67FD5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860332"/>
              </p:ext>
            </p:extLst>
          </p:nvPr>
        </p:nvGraphicFramePr>
        <p:xfrm>
          <a:off x="1037431" y="1526805"/>
          <a:ext cx="10108813" cy="4829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Worksheet" r:id="rId5" imgW="8884772" imgH="4244393" progId="Excel.Sheet.12">
                  <p:embed/>
                </p:oleObj>
              </mc:Choice>
              <mc:Fallback>
                <p:oleObj name="Worksheet" r:id="rId5" imgW="8884772" imgH="424439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37431" y="1526805"/>
                        <a:ext cx="10108813" cy="4829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459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32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62391" y="219593"/>
            <a:ext cx="7858897" cy="86459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CE30B-63B9-4E0B-AFD4-A1F2215D38FC}"/>
              </a:ext>
            </a:extLst>
          </p:cNvPr>
          <p:cNvSpPr txBox="1"/>
          <p:nvPr/>
        </p:nvSpPr>
        <p:spPr>
          <a:xfrm>
            <a:off x="1839413" y="153039"/>
            <a:ext cx="8190196" cy="83099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Важные факторы для развития выносливости во время периода «учиться соревноваться»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301B38-0F46-453F-A22D-EAE49070A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081" y="1050590"/>
            <a:ext cx="6299465" cy="541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563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CCEF8-AA25-DD4B-892A-982E2D97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4E1-6A67-3E40-AF28-105DDDF83CD2}" type="slidenum">
              <a:rPr lang="ru-RU" smtClean="0"/>
              <a:t>33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F21E20-A7B6-194E-8A07-9D5171641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73" y="137697"/>
            <a:ext cx="1730486" cy="12568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737B3-DCF6-0345-B221-7222BD18D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3648" y="402197"/>
            <a:ext cx="1613917" cy="864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E51DC-34CC-D340-AE66-50F2085D2D23}"/>
              </a:ext>
            </a:extLst>
          </p:cNvPr>
          <p:cNvSpPr txBox="1"/>
          <p:nvPr/>
        </p:nvSpPr>
        <p:spPr>
          <a:xfrm rot="16200000">
            <a:off x="8365476" y="3370013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Чемпионат Мира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08BD0F7-52B0-0A49-948C-D53B35DB5CBC}"/>
              </a:ext>
            </a:extLst>
          </p:cNvPr>
          <p:cNvSpPr txBox="1">
            <a:spLocks/>
          </p:cNvSpPr>
          <p:nvPr/>
        </p:nvSpPr>
        <p:spPr>
          <a:xfrm>
            <a:off x="2162391" y="219592"/>
            <a:ext cx="7858897" cy="109308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E5027C-DBB4-4747-8512-7CE4F4B4FAFB}"/>
              </a:ext>
            </a:extLst>
          </p:cNvPr>
          <p:cNvSpPr txBox="1"/>
          <p:nvPr/>
        </p:nvSpPr>
        <p:spPr>
          <a:xfrm>
            <a:off x="1564226" y="1660578"/>
            <a:ext cx="9282487" cy="4037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25000"/>
              </a:lnSpc>
              <a:spcAft>
                <a:spcPts val="800"/>
              </a:spcAft>
              <a:buClr>
                <a:srgbClr val="FF0000"/>
              </a:buClr>
              <a:buSzPct val="105000"/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ысокий уровень функциональных возможностей без признаков компенсаторной гипертрофии сердечной мышцы,</a:t>
            </a:r>
          </a:p>
          <a:p>
            <a:pPr marL="285750" indent="-285750" algn="just">
              <a:lnSpc>
                <a:spcPct val="125000"/>
              </a:lnSpc>
              <a:spcAft>
                <a:spcPts val="800"/>
              </a:spcAft>
              <a:buClr>
                <a:srgbClr val="FF0000"/>
              </a:buClr>
              <a:buSzPct val="105000"/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способность к обучаемости и овладению новыми двигательными действиями,</a:t>
            </a:r>
          </a:p>
          <a:p>
            <a:pPr marL="285750" indent="-285750" algn="just">
              <a:lnSpc>
                <a:spcPct val="125000"/>
              </a:lnSpc>
              <a:spcAft>
                <a:spcPts val="800"/>
              </a:spcAft>
              <a:buClr>
                <a:srgbClr val="FF0000"/>
              </a:buClr>
              <a:buSzPct val="105000"/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мощность гормональной системы (уровень здоровья),</a:t>
            </a:r>
          </a:p>
          <a:p>
            <a:pPr marL="285750" indent="-285750" algn="just">
              <a:lnSpc>
                <a:spcPct val="125000"/>
              </a:lnSpc>
              <a:spcAft>
                <a:spcPts val="800"/>
              </a:spcAft>
              <a:buClr>
                <a:srgbClr val="FF0000"/>
              </a:buClr>
              <a:buSzPct val="105000"/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Психологическая выносливость,</a:t>
            </a:r>
          </a:p>
          <a:p>
            <a:pPr marL="285750" indent="-285750" algn="just">
              <a:lnSpc>
                <a:spcPct val="125000"/>
              </a:lnSpc>
              <a:spcAft>
                <a:spcPts val="800"/>
              </a:spcAft>
              <a:buClr>
                <a:srgbClr val="FF0000"/>
              </a:buClr>
              <a:buSzPct val="105000"/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Мотивация к достижению максимальных результатов в спорте,</a:t>
            </a:r>
          </a:p>
          <a:p>
            <a:pPr marL="285750" indent="-285750" algn="just">
              <a:lnSpc>
                <a:spcPct val="125000"/>
              </a:lnSpc>
              <a:spcAft>
                <a:spcPts val="800"/>
              </a:spcAft>
              <a:buClr>
                <a:srgbClr val="FF0000"/>
              </a:buClr>
              <a:buSzPct val="105000"/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Базовые знания о технике силовых упражнений, лыжного хода, стрельбы, методов самоконтроля.</a:t>
            </a:r>
            <a:endParaRPr lang="ru-RU" sz="20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A2326A45-3FDE-4458-882D-870CC3EC9226}"/>
                  </a:ext>
                </a:extLst>
              </p14:cNvPr>
              <p14:cNvContentPartPr/>
              <p14:nvPr/>
            </p14:nvContentPartPr>
            <p14:xfrm>
              <a:off x="7980753" y="3843503"/>
              <a:ext cx="360" cy="36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A2326A45-3FDE-4458-882D-870CC3EC92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72113" y="383486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6B1AE689-C3E1-4F41-97B6-5F144D263321}"/>
                  </a:ext>
                </a:extLst>
              </p14:cNvPr>
              <p14:cNvContentPartPr/>
              <p14:nvPr/>
            </p14:nvContentPartPr>
            <p14:xfrm>
              <a:off x="8039433" y="3799223"/>
              <a:ext cx="3960" cy="36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6B1AE689-C3E1-4F41-97B6-5F144D26332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30433" y="3790223"/>
                <a:ext cx="216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D34D803D-24F6-4EBC-BD09-1E2411DB5739}"/>
                  </a:ext>
                </a:extLst>
              </p14:cNvPr>
              <p14:cNvContentPartPr/>
              <p14:nvPr/>
            </p14:nvContentPartPr>
            <p14:xfrm>
              <a:off x="7554873" y="3843503"/>
              <a:ext cx="360" cy="36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D34D803D-24F6-4EBC-BD09-1E2411DB57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45873" y="383486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397DA2C5-0B8D-4B31-92CC-062EA381376D}"/>
                  </a:ext>
                </a:extLst>
              </p14:cNvPr>
              <p14:cNvContentPartPr/>
              <p14:nvPr/>
            </p14:nvContentPartPr>
            <p14:xfrm>
              <a:off x="4198953" y="2769623"/>
              <a:ext cx="360" cy="36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397DA2C5-0B8D-4B31-92CC-062EA381376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90313" y="276062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2737FFED-974A-46F6-92A8-2A877D2A2B9A}"/>
                  </a:ext>
                </a:extLst>
              </p14:cNvPr>
              <p14:cNvContentPartPr/>
              <p14:nvPr/>
            </p14:nvContentPartPr>
            <p14:xfrm>
              <a:off x="3523953" y="2618423"/>
              <a:ext cx="360" cy="24480"/>
            </p14:xfrm>
          </p:contentPart>
        </mc:Choice>
        <mc:Fallback xmlns=""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2737FFED-974A-46F6-92A8-2A877D2A2B9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15313" y="2609783"/>
                <a:ext cx="1800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0EA94983-9B7B-4F01-8D8D-41247EC9DAB1}"/>
                  </a:ext>
                </a:extLst>
              </p14:cNvPr>
              <p14:cNvContentPartPr/>
              <p14:nvPr/>
            </p14:nvContentPartPr>
            <p14:xfrm>
              <a:off x="3435033" y="1588823"/>
              <a:ext cx="360" cy="360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0EA94983-9B7B-4F01-8D8D-41247EC9DAB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26393" y="158018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AEB6BD2E-E47E-49A9-B9B9-59C3CF3E960F}"/>
                  </a:ext>
                </a:extLst>
              </p14:cNvPr>
              <p14:cNvContentPartPr/>
              <p14:nvPr/>
            </p14:nvContentPartPr>
            <p14:xfrm>
              <a:off x="4749393" y="2494223"/>
              <a:ext cx="360" cy="360"/>
            </p14:xfrm>
          </p:contentPart>
        </mc:Choice>
        <mc:Fallback xmlns=""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AEB6BD2E-E47E-49A9-B9B9-59C3CF3E96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40393" y="248558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FEC4697E-251C-4FB5-90E4-B13DC064E294}"/>
                  </a:ext>
                </a:extLst>
              </p14:cNvPr>
              <p14:cNvContentPartPr/>
              <p14:nvPr/>
            </p14:nvContentPartPr>
            <p14:xfrm>
              <a:off x="4127673" y="3639383"/>
              <a:ext cx="360" cy="360"/>
            </p14:xfrm>
          </p:contentPart>
        </mc:Choice>
        <mc:Fallback xmlns=""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FEC4697E-251C-4FB5-90E4-B13DC064E29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18673" y="3630743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818088E1-E9A5-4591-BBCC-FB02596D0AAE}"/>
              </a:ext>
            </a:extLst>
          </p:cNvPr>
          <p:cNvSpPr txBox="1"/>
          <p:nvPr/>
        </p:nvSpPr>
        <p:spPr>
          <a:xfrm>
            <a:off x="2531893" y="241248"/>
            <a:ext cx="7119891" cy="95410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кандидатам в основную сборную команду России</a:t>
            </a:r>
          </a:p>
        </p:txBody>
      </p:sp>
    </p:spTree>
    <p:extLst>
      <p:ext uri="{BB962C8B-B14F-4D97-AF65-F5344CB8AC3E}">
        <p14:creationId xmlns:p14="http://schemas.microsoft.com/office/powerpoint/2010/main" val="6142536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9844</TotalTime>
  <Words>3289</Words>
  <Application>Microsoft Office PowerPoint</Application>
  <PresentationFormat>Широкоэкранный</PresentationFormat>
  <Paragraphs>525</Paragraphs>
  <Slides>33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1" baseType="lpstr">
      <vt:lpstr>Arial</vt:lpstr>
      <vt:lpstr>Calibri</vt:lpstr>
      <vt:lpstr>Calibri Light</vt:lpstr>
      <vt:lpstr>Courier New</vt:lpstr>
      <vt:lpstr>Times New Roman</vt:lpstr>
      <vt:lpstr>Wingdings</vt:lpstr>
      <vt:lpstr>Тема Office</vt:lpstr>
      <vt:lpstr>Worksheet</vt:lpstr>
      <vt:lpstr>Подготовка спортивного резерва в биатлоне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Dmitrii Shukalovich</cp:lastModifiedBy>
  <cp:revision>210</cp:revision>
  <dcterms:created xsi:type="dcterms:W3CDTF">2020-03-19T11:18:31Z</dcterms:created>
  <dcterms:modified xsi:type="dcterms:W3CDTF">2024-04-07T10:07:09Z</dcterms:modified>
</cp:coreProperties>
</file>